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280400" cy="4679950"/>
  <p:notesSz cx="6888163" cy="10018713"/>
  <p:defaultTextStyle>
    <a:defPPr>
      <a:defRPr lang="ja-JP"/>
    </a:defPPr>
    <a:lvl1pPr marL="0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40583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281165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421746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562329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702911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843494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984076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124658" algn="l" defTabSz="281165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5">
          <p15:clr>
            <a:srgbClr val="A4A3A4"/>
          </p15:clr>
        </p15:guide>
        <p15:guide id="2" pos="26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0208"/>
    <a:srgbClr val="CCFFCC"/>
    <a:srgbClr val="008000"/>
    <a:srgbClr val="FF5050"/>
    <a:srgbClr val="FFFF66"/>
    <a:srgbClr val="0099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94626" autoAdjust="0"/>
  </p:normalViewPr>
  <p:slideViewPr>
    <p:cSldViewPr>
      <p:cViewPr varScale="1">
        <p:scale>
          <a:sx n="98" d="100"/>
          <a:sy n="98" d="100"/>
        </p:scale>
        <p:origin x="942" y="78"/>
      </p:cViewPr>
      <p:guideLst>
        <p:guide orient="horz" pos="1475"/>
        <p:guide pos="26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90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F95CE00D-B352-4A7B-BCD7-7FA7C465B9F0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50888"/>
            <a:ext cx="66468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A9A05B2B-004B-4F7E-A2A9-9D2028FFD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262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1pPr>
    <a:lvl2pPr marL="110942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2pPr>
    <a:lvl3pPr marL="221882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3pPr>
    <a:lvl4pPr marL="332824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4pPr>
    <a:lvl5pPr marL="443765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5pPr>
    <a:lvl6pPr marL="554707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6pPr>
    <a:lvl7pPr marL="665647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7pPr>
    <a:lvl8pPr marL="776589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8pPr>
    <a:lvl9pPr marL="887530" algn="l" defTabSz="221882" rtl="0" eaLnBrk="1" latinLnBrk="0" hangingPunct="1">
      <a:defRPr kumimoji="1"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A05B2B-004B-4F7E-A2A9-9D2028FFD1A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706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1235075"/>
            <a:ext cx="6781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10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892175"/>
            <a:ext cx="7467600" cy="2895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 userDrawn="1"/>
        </p:nvSpPr>
        <p:spPr>
          <a:xfrm>
            <a:off x="2274151" y="156741"/>
            <a:ext cx="2767294" cy="268626"/>
          </a:xfrm>
          <a:prstGeom prst="rect">
            <a:avLst/>
          </a:prstGeom>
          <a:noFill/>
        </p:spPr>
        <p:txBody>
          <a:bodyPr wrap="square" lIns="22188" tIns="11094" rIns="22188" bIns="11094" rtlCol="0">
            <a:spAutoFit/>
          </a:bodyPr>
          <a:lstStyle/>
          <a:p>
            <a:r>
              <a:rPr kumimoji="1" lang="ja-JP" altLang="en-US" sz="1600" b="1" dirty="0"/>
              <a:t>２つ折り名刺</a:t>
            </a:r>
            <a:r>
              <a:rPr kumimoji="1" lang="en-US" altLang="ja-JP" sz="1600" b="1" dirty="0"/>
              <a:t>_</a:t>
            </a:r>
            <a:r>
              <a:rPr kumimoji="1" lang="ja-JP" altLang="en-US" sz="1600" b="1" dirty="0"/>
              <a:t>横折り</a:t>
            </a:r>
            <a:r>
              <a:rPr kumimoji="1" lang="en-US" altLang="ja-JP" sz="1600" b="1" dirty="0"/>
              <a:t>_</a:t>
            </a:r>
            <a:r>
              <a:rPr kumimoji="1" lang="ja-JP" altLang="en-US" sz="1600" b="1" dirty="0"/>
              <a:t>ウラ面</a:t>
            </a:r>
            <a:endParaRPr kumimoji="1" lang="en-US" altLang="ja-JP" sz="1600" b="1" dirty="0"/>
          </a:p>
        </p:txBody>
      </p:sp>
      <p:sp>
        <p:nvSpPr>
          <p:cNvPr id="3" name="テキスト ボックス 2"/>
          <p:cNvSpPr txBox="1"/>
          <p:nvPr userDrawn="1"/>
        </p:nvSpPr>
        <p:spPr>
          <a:xfrm>
            <a:off x="2274481" y="429896"/>
            <a:ext cx="820663" cy="145515"/>
          </a:xfrm>
          <a:prstGeom prst="rect">
            <a:avLst/>
          </a:prstGeom>
          <a:noFill/>
        </p:spPr>
        <p:txBody>
          <a:bodyPr wrap="none" lIns="22188" tIns="11094" rIns="22188" bIns="11094" rtlCol="0">
            <a:spAutoFit/>
          </a:bodyPr>
          <a:lstStyle/>
          <a:p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</a:rPr>
              <a:t>●</a:t>
            </a:r>
            <a:r>
              <a:rPr kumimoji="1" lang="en-US" altLang="ja-JP" sz="800" dirty="0">
                <a:solidFill>
                  <a:schemeClr val="bg1">
                    <a:lumMod val="50000"/>
                  </a:schemeClr>
                </a:solidFill>
              </a:rPr>
              <a:t>182mm x 55mm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5" descr="C:\Users\MHT22\Desktop\powerpoint\PDF変換.emf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634"/>
          <a:stretch/>
        </p:blipFill>
        <p:spPr bwMode="auto">
          <a:xfrm>
            <a:off x="4572247" y="4068167"/>
            <a:ext cx="3670281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ht6\Desktop\powerpoint\Line-guide.em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76" y="3855357"/>
            <a:ext cx="2952328" cy="79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ht6\Desktop\powerpoint\card-2ori\ガイド\yoko_ura.em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384" y="122802"/>
            <a:ext cx="2304256" cy="79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5"/>
          <p:cNvSpPr>
            <a:spLocks/>
          </p:cNvSpPr>
          <p:nvPr userDrawn="1"/>
        </p:nvSpPr>
        <p:spPr bwMode="auto">
          <a:xfrm>
            <a:off x="4021138" y="606425"/>
            <a:ext cx="249237" cy="227013"/>
          </a:xfrm>
          <a:custGeom>
            <a:avLst/>
            <a:gdLst>
              <a:gd name="T0" fmla="*/ 308 w 326"/>
              <a:gd name="T1" fmla="*/ 135 h 298"/>
              <a:gd name="T2" fmla="*/ 179 w 326"/>
              <a:gd name="T3" fmla="*/ 135 h 298"/>
              <a:gd name="T4" fmla="*/ 326 w 326"/>
              <a:gd name="T5" fmla="*/ 276 h 298"/>
              <a:gd name="T6" fmla="*/ 310 w 326"/>
              <a:gd name="T7" fmla="*/ 298 h 298"/>
              <a:gd name="T8" fmla="*/ 164 w 326"/>
              <a:gd name="T9" fmla="*/ 160 h 298"/>
              <a:gd name="T10" fmla="*/ 14 w 326"/>
              <a:gd name="T11" fmla="*/ 298 h 298"/>
              <a:gd name="T12" fmla="*/ 0 w 326"/>
              <a:gd name="T13" fmla="*/ 278 h 298"/>
              <a:gd name="T14" fmla="*/ 144 w 326"/>
              <a:gd name="T15" fmla="*/ 135 h 298"/>
              <a:gd name="T16" fmla="*/ 17 w 326"/>
              <a:gd name="T17" fmla="*/ 135 h 298"/>
              <a:gd name="T18" fmla="*/ 17 w 326"/>
              <a:gd name="T19" fmla="*/ 111 h 298"/>
              <a:gd name="T20" fmla="*/ 146 w 326"/>
              <a:gd name="T21" fmla="*/ 111 h 298"/>
              <a:gd name="T22" fmla="*/ 147 w 326"/>
              <a:gd name="T23" fmla="*/ 89 h 298"/>
              <a:gd name="T24" fmla="*/ 147 w 326"/>
              <a:gd name="T25" fmla="*/ 24 h 298"/>
              <a:gd name="T26" fmla="*/ 6 w 326"/>
              <a:gd name="T27" fmla="*/ 24 h 298"/>
              <a:gd name="T28" fmla="*/ 6 w 326"/>
              <a:gd name="T29" fmla="*/ 0 h 298"/>
              <a:gd name="T30" fmla="*/ 317 w 326"/>
              <a:gd name="T31" fmla="*/ 0 h 298"/>
              <a:gd name="T32" fmla="*/ 317 w 326"/>
              <a:gd name="T33" fmla="*/ 24 h 298"/>
              <a:gd name="T34" fmla="*/ 172 w 326"/>
              <a:gd name="T35" fmla="*/ 24 h 298"/>
              <a:gd name="T36" fmla="*/ 172 w 326"/>
              <a:gd name="T37" fmla="*/ 89 h 298"/>
              <a:gd name="T38" fmla="*/ 171 w 326"/>
              <a:gd name="T39" fmla="*/ 111 h 298"/>
              <a:gd name="T40" fmla="*/ 308 w 326"/>
              <a:gd name="T41" fmla="*/ 111 h 298"/>
              <a:gd name="T42" fmla="*/ 308 w 326"/>
              <a:gd name="T43" fmla="*/ 135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6" h="298">
                <a:moveTo>
                  <a:pt x="308" y="135"/>
                </a:moveTo>
                <a:lnTo>
                  <a:pt x="179" y="135"/>
                </a:lnTo>
                <a:cubicBezTo>
                  <a:pt x="202" y="207"/>
                  <a:pt x="248" y="257"/>
                  <a:pt x="326" y="276"/>
                </a:cubicBezTo>
                <a:cubicBezTo>
                  <a:pt x="320" y="281"/>
                  <a:pt x="313" y="291"/>
                  <a:pt x="310" y="298"/>
                </a:cubicBezTo>
                <a:cubicBezTo>
                  <a:pt x="236" y="277"/>
                  <a:pt x="190" y="230"/>
                  <a:pt x="164" y="160"/>
                </a:cubicBezTo>
                <a:cubicBezTo>
                  <a:pt x="150" y="213"/>
                  <a:pt x="112" y="264"/>
                  <a:pt x="14" y="298"/>
                </a:cubicBezTo>
                <a:cubicBezTo>
                  <a:pt x="11" y="292"/>
                  <a:pt x="4" y="282"/>
                  <a:pt x="0" y="278"/>
                </a:cubicBezTo>
                <a:cubicBezTo>
                  <a:pt x="103" y="241"/>
                  <a:pt x="135" y="188"/>
                  <a:pt x="144" y="135"/>
                </a:cubicBezTo>
                <a:lnTo>
                  <a:pt x="17" y="135"/>
                </a:lnTo>
                <a:lnTo>
                  <a:pt x="17" y="111"/>
                </a:lnTo>
                <a:lnTo>
                  <a:pt x="146" y="111"/>
                </a:lnTo>
                <a:cubicBezTo>
                  <a:pt x="147" y="103"/>
                  <a:pt x="147" y="96"/>
                  <a:pt x="147" y="89"/>
                </a:cubicBezTo>
                <a:lnTo>
                  <a:pt x="147" y="24"/>
                </a:lnTo>
                <a:lnTo>
                  <a:pt x="6" y="24"/>
                </a:lnTo>
                <a:lnTo>
                  <a:pt x="6" y="0"/>
                </a:lnTo>
                <a:lnTo>
                  <a:pt x="317" y="0"/>
                </a:lnTo>
                <a:lnTo>
                  <a:pt x="317" y="24"/>
                </a:lnTo>
                <a:lnTo>
                  <a:pt x="172" y="24"/>
                </a:lnTo>
                <a:lnTo>
                  <a:pt x="172" y="89"/>
                </a:lnTo>
                <a:cubicBezTo>
                  <a:pt x="172" y="96"/>
                  <a:pt x="172" y="103"/>
                  <a:pt x="171" y="111"/>
                </a:cubicBezTo>
                <a:lnTo>
                  <a:pt x="308" y="111"/>
                </a:lnTo>
                <a:lnTo>
                  <a:pt x="308" y="135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Line 6"/>
          <p:cNvSpPr>
            <a:spLocks noChangeShapeType="1"/>
          </p:cNvSpPr>
          <p:nvPr userDrawn="1"/>
        </p:nvSpPr>
        <p:spPr bwMode="auto">
          <a:xfrm flipV="1">
            <a:off x="4135438" y="3856038"/>
            <a:ext cx="0" cy="100013"/>
          </a:xfrm>
          <a:prstGeom prst="line">
            <a:avLst/>
          </a:prstGeom>
          <a:noFill/>
          <a:ln w="15875" cap="flat">
            <a:solidFill>
              <a:srgbClr val="ED1C2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4097338" y="3800475"/>
            <a:ext cx="76200" cy="66675"/>
          </a:xfrm>
          <a:custGeom>
            <a:avLst/>
            <a:gdLst>
              <a:gd name="T0" fmla="*/ 48 w 48"/>
              <a:gd name="T1" fmla="*/ 42 h 42"/>
              <a:gd name="T2" fmla="*/ 24 w 48"/>
              <a:gd name="T3" fmla="*/ 0 h 42"/>
              <a:gd name="T4" fmla="*/ 0 w 48"/>
              <a:gd name="T5" fmla="*/ 42 h 42"/>
              <a:gd name="T6" fmla="*/ 48 w 48"/>
              <a:gd name="T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42">
                <a:moveTo>
                  <a:pt x="48" y="42"/>
                </a:moveTo>
                <a:lnTo>
                  <a:pt x="24" y="0"/>
                </a:lnTo>
                <a:lnTo>
                  <a:pt x="0" y="42"/>
                </a:lnTo>
                <a:lnTo>
                  <a:pt x="48" y="42"/>
                </a:lnTo>
                <a:close/>
              </a:path>
            </a:pathLst>
          </a:cu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/>
          <p:cNvSpPr>
            <a:spLocks noEditPoints="1"/>
          </p:cNvSpPr>
          <p:nvPr userDrawn="1"/>
        </p:nvSpPr>
        <p:spPr bwMode="auto">
          <a:xfrm>
            <a:off x="3921125" y="4005263"/>
            <a:ext cx="142875" cy="138113"/>
          </a:xfrm>
          <a:custGeom>
            <a:avLst/>
            <a:gdLst>
              <a:gd name="T0" fmla="*/ 123 w 187"/>
              <a:gd name="T1" fmla="*/ 0 h 182"/>
              <a:gd name="T2" fmla="*/ 178 w 187"/>
              <a:gd name="T3" fmla="*/ 48 h 182"/>
              <a:gd name="T4" fmla="*/ 167 w 187"/>
              <a:gd name="T5" fmla="*/ 57 h 182"/>
              <a:gd name="T6" fmla="*/ 113 w 187"/>
              <a:gd name="T7" fmla="*/ 8 h 182"/>
              <a:gd name="T8" fmla="*/ 123 w 187"/>
              <a:gd name="T9" fmla="*/ 0 h 182"/>
              <a:gd name="T10" fmla="*/ 50 w 187"/>
              <a:gd name="T11" fmla="*/ 162 h 182"/>
              <a:gd name="T12" fmla="*/ 137 w 187"/>
              <a:gd name="T13" fmla="*/ 162 h 182"/>
              <a:gd name="T14" fmla="*/ 137 w 187"/>
              <a:gd name="T15" fmla="*/ 113 h 182"/>
              <a:gd name="T16" fmla="*/ 50 w 187"/>
              <a:gd name="T17" fmla="*/ 113 h 182"/>
              <a:gd name="T18" fmla="*/ 50 w 187"/>
              <a:gd name="T19" fmla="*/ 162 h 182"/>
              <a:gd name="T20" fmla="*/ 146 w 187"/>
              <a:gd name="T21" fmla="*/ 101 h 182"/>
              <a:gd name="T22" fmla="*/ 92 w 187"/>
              <a:gd name="T23" fmla="*/ 48 h 182"/>
              <a:gd name="T24" fmla="*/ 42 w 187"/>
              <a:gd name="T25" fmla="*/ 101 h 182"/>
              <a:gd name="T26" fmla="*/ 146 w 187"/>
              <a:gd name="T27" fmla="*/ 101 h 182"/>
              <a:gd name="T28" fmla="*/ 75 w 187"/>
              <a:gd name="T29" fmla="*/ 7 h 182"/>
              <a:gd name="T30" fmla="*/ 71 w 187"/>
              <a:gd name="T31" fmla="*/ 9 h 182"/>
              <a:gd name="T32" fmla="*/ 18 w 187"/>
              <a:gd name="T33" fmla="*/ 58 h 182"/>
              <a:gd name="T34" fmla="*/ 8 w 187"/>
              <a:gd name="T35" fmla="*/ 49 h 182"/>
              <a:gd name="T36" fmla="*/ 59 w 187"/>
              <a:gd name="T37" fmla="*/ 1 h 182"/>
              <a:gd name="T38" fmla="*/ 75 w 187"/>
              <a:gd name="T39" fmla="*/ 7 h 182"/>
              <a:gd name="T40" fmla="*/ 37 w 187"/>
              <a:gd name="T41" fmla="*/ 105 h 182"/>
              <a:gd name="T42" fmla="*/ 8 w 187"/>
              <a:gd name="T43" fmla="*/ 123 h 182"/>
              <a:gd name="T44" fmla="*/ 0 w 187"/>
              <a:gd name="T45" fmla="*/ 113 h 182"/>
              <a:gd name="T46" fmla="*/ 85 w 187"/>
              <a:gd name="T47" fmla="*/ 34 h 182"/>
              <a:gd name="T48" fmla="*/ 105 w 187"/>
              <a:gd name="T49" fmla="*/ 35 h 182"/>
              <a:gd name="T50" fmla="*/ 101 w 187"/>
              <a:gd name="T51" fmla="*/ 38 h 182"/>
              <a:gd name="T52" fmla="*/ 187 w 187"/>
              <a:gd name="T53" fmla="*/ 110 h 182"/>
              <a:gd name="T54" fmla="*/ 178 w 187"/>
              <a:gd name="T55" fmla="*/ 122 h 182"/>
              <a:gd name="T56" fmla="*/ 150 w 187"/>
              <a:gd name="T57" fmla="*/ 104 h 182"/>
              <a:gd name="T58" fmla="*/ 150 w 187"/>
              <a:gd name="T59" fmla="*/ 182 h 182"/>
              <a:gd name="T60" fmla="*/ 137 w 187"/>
              <a:gd name="T61" fmla="*/ 182 h 182"/>
              <a:gd name="T62" fmla="*/ 137 w 187"/>
              <a:gd name="T63" fmla="*/ 174 h 182"/>
              <a:gd name="T64" fmla="*/ 50 w 187"/>
              <a:gd name="T65" fmla="*/ 174 h 182"/>
              <a:gd name="T66" fmla="*/ 50 w 187"/>
              <a:gd name="T67" fmla="*/ 182 h 182"/>
              <a:gd name="T68" fmla="*/ 37 w 187"/>
              <a:gd name="T69" fmla="*/ 182 h 182"/>
              <a:gd name="T70" fmla="*/ 37 w 187"/>
              <a:gd name="T71" fmla="*/ 10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7" h="182">
                <a:moveTo>
                  <a:pt x="123" y="0"/>
                </a:moveTo>
                <a:cubicBezTo>
                  <a:pt x="143" y="14"/>
                  <a:pt x="167" y="34"/>
                  <a:pt x="178" y="48"/>
                </a:cubicBezTo>
                <a:lnTo>
                  <a:pt x="167" y="57"/>
                </a:lnTo>
                <a:cubicBezTo>
                  <a:pt x="156" y="43"/>
                  <a:pt x="133" y="22"/>
                  <a:pt x="113" y="8"/>
                </a:cubicBezTo>
                <a:lnTo>
                  <a:pt x="123" y="0"/>
                </a:lnTo>
                <a:close/>
                <a:moveTo>
                  <a:pt x="50" y="162"/>
                </a:moveTo>
                <a:lnTo>
                  <a:pt x="137" y="162"/>
                </a:lnTo>
                <a:lnTo>
                  <a:pt x="137" y="113"/>
                </a:lnTo>
                <a:lnTo>
                  <a:pt x="50" y="113"/>
                </a:lnTo>
                <a:lnTo>
                  <a:pt x="50" y="162"/>
                </a:lnTo>
                <a:close/>
                <a:moveTo>
                  <a:pt x="146" y="101"/>
                </a:moveTo>
                <a:cubicBezTo>
                  <a:pt x="125" y="85"/>
                  <a:pt x="105" y="66"/>
                  <a:pt x="92" y="48"/>
                </a:cubicBezTo>
                <a:cubicBezTo>
                  <a:pt x="81" y="65"/>
                  <a:pt x="63" y="85"/>
                  <a:pt x="42" y="101"/>
                </a:cubicBezTo>
                <a:lnTo>
                  <a:pt x="146" y="101"/>
                </a:lnTo>
                <a:close/>
                <a:moveTo>
                  <a:pt x="75" y="7"/>
                </a:moveTo>
                <a:cubicBezTo>
                  <a:pt x="75" y="8"/>
                  <a:pt x="73" y="9"/>
                  <a:pt x="71" y="9"/>
                </a:cubicBezTo>
                <a:cubicBezTo>
                  <a:pt x="57" y="27"/>
                  <a:pt x="36" y="46"/>
                  <a:pt x="18" y="58"/>
                </a:cubicBezTo>
                <a:cubicBezTo>
                  <a:pt x="15" y="56"/>
                  <a:pt x="11" y="51"/>
                  <a:pt x="8" y="49"/>
                </a:cubicBezTo>
                <a:cubicBezTo>
                  <a:pt x="26" y="38"/>
                  <a:pt x="47" y="19"/>
                  <a:pt x="59" y="1"/>
                </a:cubicBezTo>
                <a:lnTo>
                  <a:pt x="75" y="7"/>
                </a:lnTo>
                <a:close/>
                <a:moveTo>
                  <a:pt x="37" y="105"/>
                </a:moveTo>
                <a:cubicBezTo>
                  <a:pt x="28" y="111"/>
                  <a:pt x="18" y="118"/>
                  <a:pt x="8" y="123"/>
                </a:cubicBezTo>
                <a:cubicBezTo>
                  <a:pt x="7" y="120"/>
                  <a:pt x="3" y="116"/>
                  <a:pt x="0" y="113"/>
                </a:cubicBezTo>
                <a:cubicBezTo>
                  <a:pt x="35" y="94"/>
                  <a:pt x="70" y="62"/>
                  <a:pt x="85" y="34"/>
                </a:cubicBezTo>
                <a:lnTo>
                  <a:pt x="105" y="35"/>
                </a:lnTo>
                <a:cubicBezTo>
                  <a:pt x="104" y="37"/>
                  <a:pt x="103" y="38"/>
                  <a:pt x="101" y="38"/>
                </a:cubicBezTo>
                <a:cubicBezTo>
                  <a:pt x="120" y="66"/>
                  <a:pt x="156" y="96"/>
                  <a:pt x="187" y="110"/>
                </a:cubicBezTo>
                <a:cubicBezTo>
                  <a:pt x="184" y="114"/>
                  <a:pt x="180" y="118"/>
                  <a:pt x="178" y="122"/>
                </a:cubicBezTo>
                <a:cubicBezTo>
                  <a:pt x="169" y="117"/>
                  <a:pt x="160" y="111"/>
                  <a:pt x="150" y="104"/>
                </a:cubicBezTo>
                <a:lnTo>
                  <a:pt x="150" y="182"/>
                </a:lnTo>
                <a:lnTo>
                  <a:pt x="137" y="182"/>
                </a:lnTo>
                <a:lnTo>
                  <a:pt x="137" y="174"/>
                </a:lnTo>
                <a:lnTo>
                  <a:pt x="50" y="174"/>
                </a:lnTo>
                <a:lnTo>
                  <a:pt x="50" y="182"/>
                </a:lnTo>
                <a:lnTo>
                  <a:pt x="37" y="182"/>
                </a:lnTo>
                <a:lnTo>
                  <a:pt x="37" y="105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/>
          <p:cNvSpPr>
            <a:spLocks noEditPoints="1"/>
          </p:cNvSpPr>
          <p:nvPr userDrawn="1"/>
        </p:nvSpPr>
        <p:spPr bwMode="auto">
          <a:xfrm>
            <a:off x="4071938" y="4002088"/>
            <a:ext cx="142875" cy="141288"/>
          </a:xfrm>
          <a:custGeom>
            <a:avLst/>
            <a:gdLst>
              <a:gd name="T0" fmla="*/ 187 w 187"/>
              <a:gd name="T1" fmla="*/ 69 h 186"/>
              <a:gd name="T2" fmla="*/ 187 w 187"/>
              <a:gd name="T3" fmla="*/ 82 h 186"/>
              <a:gd name="T4" fmla="*/ 152 w 187"/>
              <a:gd name="T5" fmla="*/ 82 h 186"/>
              <a:gd name="T6" fmla="*/ 152 w 187"/>
              <a:gd name="T7" fmla="*/ 186 h 186"/>
              <a:gd name="T8" fmla="*/ 138 w 187"/>
              <a:gd name="T9" fmla="*/ 186 h 186"/>
              <a:gd name="T10" fmla="*/ 138 w 187"/>
              <a:gd name="T11" fmla="*/ 82 h 186"/>
              <a:gd name="T12" fmla="*/ 98 w 187"/>
              <a:gd name="T13" fmla="*/ 82 h 186"/>
              <a:gd name="T14" fmla="*/ 66 w 187"/>
              <a:gd name="T15" fmla="*/ 186 h 186"/>
              <a:gd name="T16" fmla="*/ 57 w 187"/>
              <a:gd name="T17" fmla="*/ 177 h 186"/>
              <a:gd name="T18" fmla="*/ 84 w 187"/>
              <a:gd name="T19" fmla="*/ 82 h 186"/>
              <a:gd name="T20" fmla="*/ 84 w 187"/>
              <a:gd name="T21" fmla="*/ 17 h 186"/>
              <a:gd name="T22" fmla="*/ 97 w 187"/>
              <a:gd name="T23" fmla="*/ 20 h 186"/>
              <a:gd name="T24" fmla="*/ 168 w 187"/>
              <a:gd name="T25" fmla="*/ 1 h 186"/>
              <a:gd name="T26" fmla="*/ 179 w 187"/>
              <a:gd name="T27" fmla="*/ 13 h 186"/>
              <a:gd name="T28" fmla="*/ 177 w 187"/>
              <a:gd name="T29" fmla="*/ 13 h 186"/>
              <a:gd name="T30" fmla="*/ 176 w 187"/>
              <a:gd name="T31" fmla="*/ 13 h 186"/>
              <a:gd name="T32" fmla="*/ 98 w 187"/>
              <a:gd name="T33" fmla="*/ 31 h 186"/>
              <a:gd name="T34" fmla="*/ 98 w 187"/>
              <a:gd name="T35" fmla="*/ 69 h 186"/>
              <a:gd name="T36" fmla="*/ 187 w 187"/>
              <a:gd name="T37" fmla="*/ 69 h 186"/>
              <a:gd name="T38" fmla="*/ 70 w 187"/>
              <a:gd name="T39" fmla="*/ 101 h 186"/>
              <a:gd name="T40" fmla="*/ 46 w 187"/>
              <a:gd name="T41" fmla="*/ 109 h 186"/>
              <a:gd name="T42" fmla="*/ 46 w 187"/>
              <a:gd name="T43" fmla="*/ 170 h 186"/>
              <a:gd name="T44" fmla="*/ 12 w 187"/>
              <a:gd name="T45" fmla="*/ 186 h 186"/>
              <a:gd name="T46" fmla="*/ 8 w 187"/>
              <a:gd name="T47" fmla="*/ 173 h 186"/>
              <a:gd name="T48" fmla="*/ 29 w 187"/>
              <a:gd name="T49" fmla="*/ 174 h 186"/>
              <a:gd name="T50" fmla="*/ 32 w 187"/>
              <a:gd name="T51" fmla="*/ 170 h 186"/>
              <a:gd name="T52" fmla="*/ 32 w 187"/>
              <a:gd name="T53" fmla="*/ 114 h 186"/>
              <a:gd name="T54" fmla="*/ 8 w 187"/>
              <a:gd name="T55" fmla="*/ 122 h 186"/>
              <a:gd name="T56" fmla="*/ 5 w 187"/>
              <a:gd name="T57" fmla="*/ 126 h 186"/>
              <a:gd name="T58" fmla="*/ 0 w 187"/>
              <a:gd name="T59" fmla="*/ 110 h 186"/>
              <a:gd name="T60" fmla="*/ 32 w 187"/>
              <a:gd name="T61" fmla="*/ 100 h 186"/>
              <a:gd name="T62" fmla="*/ 32 w 187"/>
              <a:gd name="T63" fmla="*/ 53 h 186"/>
              <a:gd name="T64" fmla="*/ 2 w 187"/>
              <a:gd name="T65" fmla="*/ 53 h 186"/>
              <a:gd name="T66" fmla="*/ 2 w 187"/>
              <a:gd name="T67" fmla="*/ 41 h 186"/>
              <a:gd name="T68" fmla="*/ 32 w 187"/>
              <a:gd name="T69" fmla="*/ 41 h 186"/>
              <a:gd name="T70" fmla="*/ 32 w 187"/>
              <a:gd name="T71" fmla="*/ 0 h 186"/>
              <a:gd name="T72" fmla="*/ 50 w 187"/>
              <a:gd name="T73" fmla="*/ 1 h 186"/>
              <a:gd name="T74" fmla="*/ 46 w 187"/>
              <a:gd name="T75" fmla="*/ 4 h 186"/>
              <a:gd name="T76" fmla="*/ 46 w 187"/>
              <a:gd name="T77" fmla="*/ 41 h 186"/>
              <a:gd name="T78" fmla="*/ 69 w 187"/>
              <a:gd name="T79" fmla="*/ 41 h 186"/>
              <a:gd name="T80" fmla="*/ 69 w 187"/>
              <a:gd name="T81" fmla="*/ 53 h 186"/>
              <a:gd name="T82" fmla="*/ 46 w 187"/>
              <a:gd name="T83" fmla="*/ 53 h 186"/>
              <a:gd name="T84" fmla="*/ 46 w 187"/>
              <a:gd name="T85" fmla="*/ 96 h 186"/>
              <a:gd name="T86" fmla="*/ 68 w 187"/>
              <a:gd name="T87" fmla="*/ 89 h 186"/>
              <a:gd name="T88" fmla="*/ 70 w 187"/>
              <a:gd name="T89" fmla="*/ 10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6">
                <a:moveTo>
                  <a:pt x="187" y="69"/>
                </a:moveTo>
                <a:lnTo>
                  <a:pt x="187" y="82"/>
                </a:lnTo>
                <a:lnTo>
                  <a:pt x="152" y="82"/>
                </a:lnTo>
                <a:lnTo>
                  <a:pt x="152" y="186"/>
                </a:lnTo>
                <a:lnTo>
                  <a:pt x="138" y="186"/>
                </a:lnTo>
                <a:lnTo>
                  <a:pt x="138" y="82"/>
                </a:lnTo>
                <a:lnTo>
                  <a:pt x="98" y="82"/>
                </a:lnTo>
                <a:cubicBezTo>
                  <a:pt x="98" y="113"/>
                  <a:pt x="94" y="156"/>
                  <a:pt x="66" y="186"/>
                </a:cubicBezTo>
                <a:cubicBezTo>
                  <a:pt x="65" y="183"/>
                  <a:pt x="60" y="179"/>
                  <a:pt x="57" y="177"/>
                </a:cubicBezTo>
                <a:cubicBezTo>
                  <a:pt x="81" y="149"/>
                  <a:pt x="84" y="112"/>
                  <a:pt x="84" y="82"/>
                </a:cubicBezTo>
                <a:lnTo>
                  <a:pt x="84" y="17"/>
                </a:lnTo>
                <a:lnTo>
                  <a:pt x="97" y="20"/>
                </a:lnTo>
                <a:cubicBezTo>
                  <a:pt x="123" y="15"/>
                  <a:pt x="151" y="8"/>
                  <a:pt x="168" y="1"/>
                </a:cubicBezTo>
                <a:lnTo>
                  <a:pt x="179" y="13"/>
                </a:lnTo>
                <a:cubicBezTo>
                  <a:pt x="179" y="13"/>
                  <a:pt x="178" y="13"/>
                  <a:pt x="177" y="13"/>
                </a:cubicBezTo>
                <a:cubicBezTo>
                  <a:pt x="177" y="13"/>
                  <a:pt x="176" y="13"/>
                  <a:pt x="176" y="13"/>
                </a:cubicBezTo>
                <a:cubicBezTo>
                  <a:pt x="157" y="20"/>
                  <a:pt x="125" y="27"/>
                  <a:pt x="98" y="31"/>
                </a:cubicBezTo>
                <a:lnTo>
                  <a:pt x="98" y="69"/>
                </a:lnTo>
                <a:lnTo>
                  <a:pt x="187" y="69"/>
                </a:lnTo>
                <a:close/>
                <a:moveTo>
                  <a:pt x="70" y="101"/>
                </a:moveTo>
                <a:lnTo>
                  <a:pt x="46" y="109"/>
                </a:lnTo>
                <a:lnTo>
                  <a:pt x="46" y="170"/>
                </a:lnTo>
                <a:cubicBezTo>
                  <a:pt x="46" y="184"/>
                  <a:pt x="39" y="186"/>
                  <a:pt x="12" y="186"/>
                </a:cubicBezTo>
                <a:cubicBezTo>
                  <a:pt x="12" y="183"/>
                  <a:pt x="10" y="177"/>
                  <a:pt x="8" y="173"/>
                </a:cubicBezTo>
                <a:cubicBezTo>
                  <a:pt x="17" y="174"/>
                  <a:pt x="26" y="174"/>
                  <a:pt x="29" y="174"/>
                </a:cubicBezTo>
                <a:cubicBezTo>
                  <a:pt x="31" y="173"/>
                  <a:pt x="32" y="173"/>
                  <a:pt x="32" y="170"/>
                </a:cubicBezTo>
                <a:lnTo>
                  <a:pt x="32" y="114"/>
                </a:lnTo>
                <a:cubicBezTo>
                  <a:pt x="23" y="117"/>
                  <a:pt x="14" y="120"/>
                  <a:pt x="8" y="122"/>
                </a:cubicBezTo>
                <a:cubicBezTo>
                  <a:pt x="8" y="124"/>
                  <a:pt x="7" y="125"/>
                  <a:pt x="5" y="126"/>
                </a:cubicBezTo>
                <a:lnTo>
                  <a:pt x="0" y="110"/>
                </a:lnTo>
                <a:cubicBezTo>
                  <a:pt x="9" y="107"/>
                  <a:pt x="20" y="104"/>
                  <a:pt x="32" y="100"/>
                </a:cubicBezTo>
                <a:lnTo>
                  <a:pt x="32" y="53"/>
                </a:lnTo>
                <a:lnTo>
                  <a:pt x="2" y="53"/>
                </a:lnTo>
                <a:lnTo>
                  <a:pt x="2" y="41"/>
                </a:lnTo>
                <a:lnTo>
                  <a:pt x="32" y="41"/>
                </a:lnTo>
                <a:lnTo>
                  <a:pt x="32" y="0"/>
                </a:lnTo>
                <a:lnTo>
                  <a:pt x="50" y="1"/>
                </a:lnTo>
                <a:cubicBezTo>
                  <a:pt x="49" y="3"/>
                  <a:pt x="48" y="4"/>
                  <a:pt x="46" y="4"/>
                </a:cubicBezTo>
                <a:lnTo>
                  <a:pt x="46" y="41"/>
                </a:lnTo>
                <a:lnTo>
                  <a:pt x="69" y="41"/>
                </a:lnTo>
                <a:lnTo>
                  <a:pt x="69" y="53"/>
                </a:lnTo>
                <a:lnTo>
                  <a:pt x="46" y="53"/>
                </a:lnTo>
                <a:lnTo>
                  <a:pt x="46" y="96"/>
                </a:lnTo>
                <a:lnTo>
                  <a:pt x="68" y="89"/>
                </a:lnTo>
                <a:lnTo>
                  <a:pt x="70" y="10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/>
          <p:cNvSpPr>
            <a:spLocks noEditPoints="1"/>
          </p:cNvSpPr>
          <p:nvPr userDrawn="1"/>
        </p:nvSpPr>
        <p:spPr bwMode="auto">
          <a:xfrm>
            <a:off x="4237038" y="4006850"/>
            <a:ext cx="85725" cy="133350"/>
          </a:xfrm>
          <a:custGeom>
            <a:avLst/>
            <a:gdLst>
              <a:gd name="T0" fmla="*/ 113 w 113"/>
              <a:gd name="T1" fmla="*/ 1 h 174"/>
              <a:gd name="T2" fmla="*/ 108 w 113"/>
              <a:gd name="T3" fmla="*/ 6 h 174"/>
              <a:gd name="T4" fmla="*/ 112 w 113"/>
              <a:gd name="T5" fmla="*/ 75 h 174"/>
              <a:gd name="T6" fmla="*/ 37 w 113"/>
              <a:gd name="T7" fmla="*/ 174 h 174"/>
              <a:gd name="T8" fmla="*/ 27 w 113"/>
              <a:gd name="T9" fmla="*/ 162 h 174"/>
              <a:gd name="T10" fmla="*/ 96 w 113"/>
              <a:gd name="T11" fmla="*/ 75 h 174"/>
              <a:gd name="T12" fmla="*/ 92 w 113"/>
              <a:gd name="T13" fmla="*/ 0 h 174"/>
              <a:gd name="T14" fmla="*/ 113 w 113"/>
              <a:gd name="T15" fmla="*/ 1 h 174"/>
              <a:gd name="T16" fmla="*/ 6 w 113"/>
              <a:gd name="T17" fmla="*/ 110 h 174"/>
              <a:gd name="T18" fmla="*/ 0 w 113"/>
              <a:gd name="T19" fmla="*/ 73 h 174"/>
              <a:gd name="T20" fmla="*/ 7 w 113"/>
              <a:gd name="T21" fmla="*/ 7 h 174"/>
              <a:gd name="T22" fmla="*/ 27 w 113"/>
              <a:gd name="T23" fmla="*/ 10 h 174"/>
              <a:gd name="T24" fmla="*/ 21 w 113"/>
              <a:gd name="T25" fmla="*/ 13 h 174"/>
              <a:gd name="T26" fmla="*/ 15 w 113"/>
              <a:gd name="T27" fmla="*/ 72 h 174"/>
              <a:gd name="T28" fmla="*/ 15 w 113"/>
              <a:gd name="T29" fmla="*/ 82 h 174"/>
              <a:gd name="T30" fmla="*/ 31 w 113"/>
              <a:gd name="T31" fmla="*/ 51 h 174"/>
              <a:gd name="T32" fmla="*/ 39 w 113"/>
              <a:gd name="T33" fmla="*/ 60 h 174"/>
              <a:gd name="T34" fmla="*/ 19 w 113"/>
              <a:gd name="T35" fmla="*/ 103 h 174"/>
              <a:gd name="T36" fmla="*/ 20 w 113"/>
              <a:gd name="T37" fmla="*/ 108 h 174"/>
              <a:gd name="T38" fmla="*/ 6 w 113"/>
              <a:gd name="T39" fmla="*/ 11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3" h="174">
                <a:moveTo>
                  <a:pt x="113" y="1"/>
                </a:moveTo>
                <a:cubicBezTo>
                  <a:pt x="113" y="4"/>
                  <a:pt x="112" y="5"/>
                  <a:pt x="108" y="6"/>
                </a:cubicBezTo>
                <a:cubicBezTo>
                  <a:pt x="110" y="23"/>
                  <a:pt x="112" y="52"/>
                  <a:pt x="112" y="75"/>
                </a:cubicBezTo>
                <a:cubicBezTo>
                  <a:pt x="111" y="114"/>
                  <a:pt x="97" y="149"/>
                  <a:pt x="37" y="174"/>
                </a:cubicBezTo>
                <a:cubicBezTo>
                  <a:pt x="35" y="170"/>
                  <a:pt x="30" y="165"/>
                  <a:pt x="27" y="162"/>
                </a:cubicBezTo>
                <a:cubicBezTo>
                  <a:pt x="82" y="141"/>
                  <a:pt x="96" y="108"/>
                  <a:pt x="96" y="75"/>
                </a:cubicBezTo>
                <a:cubicBezTo>
                  <a:pt x="96" y="51"/>
                  <a:pt x="94" y="22"/>
                  <a:pt x="92" y="0"/>
                </a:cubicBezTo>
                <a:lnTo>
                  <a:pt x="113" y="1"/>
                </a:lnTo>
                <a:close/>
                <a:moveTo>
                  <a:pt x="6" y="110"/>
                </a:moveTo>
                <a:cubicBezTo>
                  <a:pt x="2" y="99"/>
                  <a:pt x="1" y="84"/>
                  <a:pt x="0" y="73"/>
                </a:cubicBezTo>
                <a:cubicBezTo>
                  <a:pt x="0" y="54"/>
                  <a:pt x="2" y="32"/>
                  <a:pt x="7" y="7"/>
                </a:cubicBezTo>
                <a:lnTo>
                  <a:pt x="27" y="10"/>
                </a:lnTo>
                <a:cubicBezTo>
                  <a:pt x="26" y="13"/>
                  <a:pt x="24" y="13"/>
                  <a:pt x="21" y="13"/>
                </a:cubicBezTo>
                <a:cubicBezTo>
                  <a:pt x="17" y="30"/>
                  <a:pt x="15" y="55"/>
                  <a:pt x="15" y="72"/>
                </a:cubicBezTo>
                <a:cubicBezTo>
                  <a:pt x="15" y="76"/>
                  <a:pt x="15" y="80"/>
                  <a:pt x="15" y="82"/>
                </a:cubicBezTo>
                <a:cubicBezTo>
                  <a:pt x="19" y="73"/>
                  <a:pt x="27" y="59"/>
                  <a:pt x="31" y="51"/>
                </a:cubicBezTo>
                <a:cubicBezTo>
                  <a:pt x="33" y="54"/>
                  <a:pt x="37" y="58"/>
                  <a:pt x="39" y="60"/>
                </a:cubicBezTo>
                <a:cubicBezTo>
                  <a:pt x="24" y="87"/>
                  <a:pt x="19" y="94"/>
                  <a:pt x="19" y="103"/>
                </a:cubicBezTo>
                <a:cubicBezTo>
                  <a:pt x="19" y="104"/>
                  <a:pt x="20" y="106"/>
                  <a:pt x="20" y="108"/>
                </a:cubicBezTo>
                <a:lnTo>
                  <a:pt x="6" y="11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3820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281165" rtl="0" eaLnBrk="1" latinLnBrk="0" hangingPunct="1"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436" indent="-105436" algn="l" defTabSz="2811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446" indent="-87864" algn="l" defTabSz="28116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51456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492038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32620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773203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13785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054367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194950" indent="-70291" algn="l" defTabSz="2811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40583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81165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421746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62329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702911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43494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84076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124658" algn="l" defTabSz="281165" rtl="0" eaLnBrk="1" latinLnBrk="0" hangingPunct="1">
        <a:defRPr kumimoji="1"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月 35">
            <a:extLst>
              <a:ext uri="{FF2B5EF4-FFF2-40B4-BE49-F238E27FC236}">
                <a16:creationId xmlns:a16="http://schemas.microsoft.com/office/drawing/2014/main" id="{D3993E74-F561-6920-7EB5-0B3FD657C5AC}"/>
              </a:ext>
            </a:extLst>
          </p:cNvPr>
          <p:cNvSpPr/>
          <p:nvPr/>
        </p:nvSpPr>
        <p:spPr>
          <a:xfrm rot="11749364">
            <a:off x="3351114" y="2348051"/>
            <a:ext cx="272610" cy="551369"/>
          </a:xfrm>
          <a:prstGeom prst="moon">
            <a:avLst>
              <a:gd name="adj" fmla="val 3587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0067AAD1-1903-4F4E-CA1D-22F30885A0DE}"/>
              </a:ext>
            </a:extLst>
          </p:cNvPr>
          <p:cNvSpPr/>
          <p:nvPr/>
        </p:nvSpPr>
        <p:spPr>
          <a:xfrm>
            <a:off x="957918" y="2718764"/>
            <a:ext cx="2678226" cy="18678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77ECA7B-2D96-6235-7EAE-7462F155E28F}"/>
              </a:ext>
            </a:extLst>
          </p:cNvPr>
          <p:cNvSpPr/>
          <p:nvPr/>
        </p:nvSpPr>
        <p:spPr>
          <a:xfrm>
            <a:off x="885660" y="1331863"/>
            <a:ext cx="3254540" cy="27496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D17485E0-2A28-7DA2-61C4-91A40EA0C10A}"/>
              </a:ext>
            </a:extLst>
          </p:cNvPr>
          <p:cNvSpPr/>
          <p:nvPr/>
        </p:nvSpPr>
        <p:spPr>
          <a:xfrm>
            <a:off x="4179307" y="1819220"/>
            <a:ext cx="3168352" cy="3943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E50F03F-7CBE-2440-76E5-B7FBDF109BEB}"/>
              </a:ext>
            </a:extLst>
          </p:cNvPr>
          <p:cNvSpPr/>
          <p:nvPr/>
        </p:nvSpPr>
        <p:spPr>
          <a:xfrm>
            <a:off x="4228944" y="1841667"/>
            <a:ext cx="381896" cy="346433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3D8AC881-28A1-3B1D-547F-66BB3D5FF6F9}"/>
              </a:ext>
            </a:extLst>
          </p:cNvPr>
          <p:cNvSpPr/>
          <p:nvPr/>
        </p:nvSpPr>
        <p:spPr>
          <a:xfrm>
            <a:off x="4190690" y="1400543"/>
            <a:ext cx="3168352" cy="3943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FE0DBCD-4F8B-DD5F-F261-DB5645B96688}"/>
              </a:ext>
            </a:extLst>
          </p:cNvPr>
          <p:cNvSpPr/>
          <p:nvPr/>
        </p:nvSpPr>
        <p:spPr>
          <a:xfrm>
            <a:off x="4228944" y="1422990"/>
            <a:ext cx="381896" cy="346433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9B1613-5FDA-B23D-BE2B-D4B19136589C}"/>
              </a:ext>
            </a:extLst>
          </p:cNvPr>
          <p:cNvSpPr txBox="1"/>
          <p:nvPr/>
        </p:nvSpPr>
        <p:spPr>
          <a:xfrm>
            <a:off x="972699" y="1606831"/>
            <a:ext cx="21595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オーナー編</a:t>
            </a:r>
            <a:endParaRPr kumimoji="1"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・親が借りてた条件のままでいいの？</a:t>
            </a:r>
            <a:endParaRPr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・銀行との付き合い方ってどうすれば良いの？</a:t>
            </a:r>
            <a:endParaRPr kumimoji="1"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・管理会社ってこんなに対応が遅いの？</a:t>
            </a:r>
            <a:endParaRPr kumimoji="1"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設備編</a:t>
            </a:r>
            <a:endParaRPr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・業者のこの見積って適正価格なの？</a:t>
            </a:r>
            <a:endParaRPr kumimoji="1"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・設備って突然壊れるものなの？</a:t>
            </a:r>
            <a:endParaRPr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コミュニティー編</a:t>
            </a:r>
            <a:endParaRPr kumimoji="1"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・マンションオーナーってこんなに孤独なの？</a:t>
            </a:r>
            <a:endParaRPr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・情報交換できる場ってあるんですか？</a:t>
            </a:r>
          </a:p>
        </p:txBody>
      </p:sp>
      <p:pic>
        <p:nvPicPr>
          <p:cNvPr id="3" name="図 2" descr="図形&#10;&#10;低い精度で自動的に生成された説明">
            <a:extLst>
              <a:ext uri="{FF2B5EF4-FFF2-40B4-BE49-F238E27FC236}">
                <a16:creationId xmlns:a16="http://schemas.microsoft.com/office/drawing/2014/main" id="{99315F31-11D2-3873-1542-AD6A3489F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1284" y="2067461"/>
            <a:ext cx="300087" cy="632352"/>
          </a:xfrm>
          <a:prstGeom prst="rect">
            <a:avLst/>
          </a:prstGeom>
        </p:spPr>
      </p:pic>
      <p:pic>
        <p:nvPicPr>
          <p:cNvPr id="5" name="図 4" descr="図形&#10;&#10;低い精度で自動的に生成された説明">
            <a:extLst>
              <a:ext uri="{FF2B5EF4-FFF2-40B4-BE49-F238E27FC236}">
                <a16:creationId xmlns:a16="http://schemas.microsoft.com/office/drawing/2014/main" id="{471E2A81-B1E8-6121-BC22-93C2C27D71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95" y="1665439"/>
            <a:ext cx="273376" cy="548135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2E823062-D097-7D4D-7275-1658A5A4D9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91" y="1477019"/>
            <a:ext cx="311338" cy="245947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38080B41-65EE-B672-E784-0CCC118974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661" y="1869047"/>
            <a:ext cx="277602" cy="104389"/>
          </a:xfrm>
          <a:prstGeom prst="rect">
            <a:avLst/>
          </a:prstGeom>
        </p:spPr>
      </p:pic>
      <p:pic>
        <p:nvPicPr>
          <p:cNvPr id="11" name="図 10" descr="図形&#10;&#10;中程度の精度で自動的に生成された説明">
            <a:extLst>
              <a:ext uri="{FF2B5EF4-FFF2-40B4-BE49-F238E27FC236}">
                <a16:creationId xmlns:a16="http://schemas.microsoft.com/office/drawing/2014/main" id="{63DB1611-F63D-CC15-EF9D-33FA1EE15C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773" y="1980897"/>
            <a:ext cx="182205" cy="199741"/>
          </a:xfrm>
          <a:prstGeom prst="rect">
            <a:avLst/>
          </a:prstGeom>
        </p:spPr>
      </p:pic>
      <p:pic>
        <p:nvPicPr>
          <p:cNvPr id="13" name="図 12" descr="図形&#10;&#10;低い精度で自動的に生成された説明">
            <a:extLst>
              <a:ext uri="{FF2B5EF4-FFF2-40B4-BE49-F238E27FC236}">
                <a16:creationId xmlns:a16="http://schemas.microsoft.com/office/drawing/2014/main" id="{2EDCFB9A-BFD8-BE96-18ED-58C035837E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870" y="1981414"/>
            <a:ext cx="136717" cy="19870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C03D15D-204E-E628-ABF2-685953B2E521}"/>
              </a:ext>
            </a:extLst>
          </p:cNvPr>
          <p:cNvSpPr txBox="1"/>
          <p:nvPr/>
        </p:nvSpPr>
        <p:spPr>
          <a:xfrm>
            <a:off x="875095" y="1393273"/>
            <a:ext cx="3365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マンションオーナーになってみて、</a:t>
            </a:r>
            <a:r>
              <a:rPr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こんなことに困っていませんか？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D64F028-8A9A-C824-0495-298580F18E17}"/>
              </a:ext>
            </a:extLst>
          </p:cNvPr>
          <p:cNvSpPr txBox="1"/>
          <p:nvPr/>
        </p:nvSpPr>
        <p:spPr>
          <a:xfrm>
            <a:off x="965390" y="2717421"/>
            <a:ext cx="2852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でも、こんな悩み一気に解決なんてできないですよね？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C019A28-0E11-3B52-80EA-047D443B7E6E}"/>
              </a:ext>
            </a:extLst>
          </p:cNvPr>
          <p:cNvSpPr txBox="1"/>
          <p:nvPr/>
        </p:nvSpPr>
        <p:spPr>
          <a:xfrm>
            <a:off x="1072197" y="2891343"/>
            <a:ext cx="25795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出来ます！シン・不動産オーナーの会なら</a:t>
            </a:r>
            <a:endParaRPr kumimoji="1"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あなたのこの悩み</a:t>
            </a:r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一気に解決いたします！</a:t>
            </a:r>
            <a:endParaRPr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何故なら主宰の私・山田は</a:t>
            </a:r>
            <a:r>
              <a:rPr lang="en-US" altLang="ja-JP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つの顔を持つ男だからです！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7C13387A-7B3F-D58C-E1A3-462DE759BF2B}"/>
              </a:ext>
            </a:extLst>
          </p:cNvPr>
          <p:cNvSpPr/>
          <p:nvPr/>
        </p:nvSpPr>
        <p:spPr>
          <a:xfrm>
            <a:off x="4173529" y="2247625"/>
            <a:ext cx="3168352" cy="3943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32F33B83-BF31-7CA6-6ADF-35AB04B05924}"/>
              </a:ext>
            </a:extLst>
          </p:cNvPr>
          <p:cNvSpPr/>
          <p:nvPr/>
        </p:nvSpPr>
        <p:spPr>
          <a:xfrm>
            <a:off x="4228944" y="2270072"/>
            <a:ext cx="381896" cy="346433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 descr="図形&#10;&#10;低い精度で自動的に生成された説明">
            <a:extLst>
              <a:ext uri="{FF2B5EF4-FFF2-40B4-BE49-F238E27FC236}">
                <a16:creationId xmlns:a16="http://schemas.microsoft.com/office/drawing/2014/main" id="{B273F337-9ED3-BAE5-9BF2-C795CC3926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589" y="2303155"/>
            <a:ext cx="284195" cy="281504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86D1F43-015C-F522-39C5-556DAB4AECDB}"/>
              </a:ext>
            </a:extLst>
          </p:cNvPr>
          <p:cNvSpPr txBox="1"/>
          <p:nvPr/>
        </p:nvSpPr>
        <p:spPr>
          <a:xfrm>
            <a:off x="4570215" y="1397516"/>
            <a:ext cx="12618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不動産オーナーとしての顔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8B27187-455C-F487-B471-B7B3C9EBBEBA}"/>
              </a:ext>
            </a:extLst>
          </p:cNvPr>
          <p:cNvSpPr txBox="1"/>
          <p:nvPr/>
        </p:nvSpPr>
        <p:spPr>
          <a:xfrm>
            <a:off x="4564611" y="1828125"/>
            <a:ext cx="11721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設備会社社長としての顔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AE876CD-5965-21DC-F8AC-53610CE40751}"/>
              </a:ext>
            </a:extLst>
          </p:cNvPr>
          <p:cNvSpPr txBox="1"/>
          <p:nvPr/>
        </p:nvSpPr>
        <p:spPr>
          <a:xfrm>
            <a:off x="4570215" y="2249976"/>
            <a:ext cx="2159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コニュニティーの立上げ・運営責任者</a:t>
            </a:r>
            <a:r>
              <a: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としての顔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34A47C7-B29D-8319-F6BA-9143CE2E1CDB}"/>
              </a:ext>
            </a:extLst>
          </p:cNvPr>
          <p:cNvSpPr txBox="1"/>
          <p:nvPr/>
        </p:nvSpPr>
        <p:spPr>
          <a:xfrm>
            <a:off x="4583379" y="1522125"/>
            <a:ext cx="2834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RC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・鉄骨造・木造と複数の不動産を所有している。もちろん、金融機関との</a:t>
            </a:r>
            <a:endParaRPr kumimoji="1"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付き合い方や良い管理会社の見分け方には精通している。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5929492-FABA-4A7F-7F82-55248E8B9E29}"/>
              </a:ext>
            </a:extLst>
          </p:cNvPr>
          <p:cNvSpPr txBox="1"/>
          <p:nvPr/>
        </p:nvSpPr>
        <p:spPr>
          <a:xfrm>
            <a:off x="4570882" y="1953085"/>
            <a:ext cx="2800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空調や給排水設備会社の社長でもあるため、設備業界の裏側まで知り尽くし</a:t>
            </a:r>
            <a:endParaRPr kumimoji="1"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見積の適正価格は一瞬で判断</a:t>
            </a:r>
            <a:r>
              <a:rPr kumimoji="1" lang="ja-JP" altLang="en-US" sz="600">
                <a:latin typeface="メイリオ" panose="020B0604030504040204" pitchFamily="50" charset="-128"/>
                <a:ea typeface="メイリオ" panose="020B0604030504040204" pitchFamily="50" charset="-128"/>
              </a:rPr>
              <a:t>可能。内装業者とも強力なコネクションあり！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61CDDF1-AA8E-D028-4902-577D98EA3DA1}"/>
              </a:ext>
            </a:extLst>
          </p:cNvPr>
          <p:cNvSpPr txBox="1"/>
          <p:nvPr/>
        </p:nvSpPr>
        <p:spPr>
          <a:xfrm>
            <a:off x="4564611" y="2374294"/>
            <a:ext cx="2723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複数のコミュニティーを立ち上げ責任者として運営してきた経験もあり、</a:t>
            </a:r>
            <a:endParaRPr kumimoji="1"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会員がより充実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した不動産投資ができるような環境提供はお任せあれ！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0300BFED-99F8-03BD-5471-802266928173}"/>
              </a:ext>
            </a:extLst>
          </p:cNvPr>
          <p:cNvCxnSpPr>
            <a:cxnSpLocks/>
          </p:cNvCxnSpPr>
          <p:nvPr/>
        </p:nvCxnSpPr>
        <p:spPr>
          <a:xfrm>
            <a:off x="1043856" y="1736999"/>
            <a:ext cx="504056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18374CE-2C1B-6871-E659-291B1971DC1C}"/>
              </a:ext>
            </a:extLst>
          </p:cNvPr>
          <p:cNvCxnSpPr>
            <a:cxnSpLocks/>
          </p:cNvCxnSpPr>
          <p:nvPr/>
        </p:nvCxnSpPr>
        <p:spPr>
          <a:xfrm>
            <a:off x="1043856" y="2171023"/>
            <a:ext cx="288032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8BC74BFF-14A4-6159-34A1-0F7243F9B357}"/>
              </a:ext>
            </a:extLst>
          </p:cNvPr>
          <p:cNvCxnSpPr>
            <a:cxnSpLocks/>
          </p:cNvCxnSpPr>
          <p:nvPr/>
        </p:nvCxnSpPr>
        <p:spPr>
          <a:xfrm>
            <a:off x="1043856" y="2483991"/>
            <a:ext cx="720080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E0A99F-4109-37CD-34FC-F8E42D02A422}"/>
              </a:ext>
            </a:extLst>
          </p:cNvPr>
          <p:cNvSpPr txBox="1"/>
          <p:nvPr/>
        </p:nvSpPr>
        <p:spPr>
          <a:xfrm>
            <a:off x="4147961" y="2690270"/>
            <a:ext cx="28520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相続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突然不動産オーナー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になって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途方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暮れ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ている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貴方！</a:t>
            </a:r>
            <a:endParaRPr kumimoji="1"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私と一緒に</a:t>
            </a:r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不動産オーナーとしての人生</a:t>
            </a:r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謳歌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しませんか？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 descr="図形&#10;&#10;低い精度で自動的に生成された説明">
            <a:extLst>
              <a:ext uri="{FF2B5EF4-FFF2-40B4-BE49-F238E27FC236}">
                <a16:creationId xmlns:a16="http://schemas.microsoft.com/office/drawing/2014/main" id="{9D392F45-2315-35D8-2858-F46F4FB0ED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441" y="2647827"/>
            <a:ext cx="688413" cy="68841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003517-5E1A-F78D-CA6E-85A685CA7542}"/>
              </a:ext>
            </a:extLst>
          </p:cNvPr>
          <p:cNvSpPr txBox="1"/>
          <p:nvPr/>
        </p:nvSpPr>
        <p:spPr>
          <a:xfrm>
            <a:off x="4250870" y="2974014"/>
            <a:ext cx="2957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まずは私・山田までお電話ください！</a:t>
            </a:r>
            <a:r>
              <a:rPr lang="ja-JP" altLang="en-US" sz="600" b="1" dirty="0">
                <a:solidFill>
                  <a:srgbClr val="F802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600" b="1" dirty="0">
                <a:solidFill>
                  <a:srgbClr val="F802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Tel:080-0000-00006</a:t>
            </a:r>
            <a:r>
              <a:rPr lang="ja-JP" altLang="en-US" sz="600" b="1" dirty="0">
                <a:solidFill>
                  <a:srgbClr val="F802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600" b="1" dirty="0">
              <a:solidFill>
                <a:srgbClr val="F802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あなたの悩み、解決させてみせます！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66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315</Words>
  <Application>Microsoft Office PowerPoint</Application>
  <PresentationFormat>ユーザー設定</PresentationFormat>
  <Paragraphs>29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mht6</dc:creator>
  <cp:lastModifiedBy>洌崎博一</cp:lastModifiedBy>
  <cp:revision>55</cp:revision>
  <cp:lastPrinted>2021-11-09T08:55:10Z</cp:lastPrinted>
  <dcterms:created xsi:type="dcterms:W3CDTF">2015-02-26T01:18:33Z</dcterms:created>
  <dcterms:modified xsi:type="dcterms:W3CDTF">2023-01-29T07:30:01Z</dcterms:modified>
</cp:coreProperties>
</file>