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8280400" cy="4679950"/>
  <p:notesSz cx="6858000" cy="9144000"/>
  <p:defaultText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75">
          <p15:clr>
            <a:srgbClr val="A4A3A4"/>
          </p15:clr>
        </p15:guide>
        <p15:guide id="2" pos="261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66"/>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6" autoAdjust="0"/>
    <p:restoredTop sz="94626" autoAdjust="0"/>
  </p:normalViewPr>
  <p:slideViewPr>
    <p:cSldViewPr>
      <p:cViewPr>
        <p:scale>
          <a:sx n="190" d="100"/>
          <a:sy n="190" d="100"/>
        </p:scale>
        <p:origin x="-444" y="-1530"/>
      </p:cViewPr>
      <p:guideLst>
        <p:guide orient="horz" pos="1475"/>
        <p:guide pos="261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8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5CE00D-B352-4A7B-BCD7-7FA7C465B9F0}" type="datetimeFigureOut">
              <a:rPr kumimoji="1" lang="ja-JP" altLang="en-US" smtClean="0"/>
              <a:t>2023/1/29</a:t>
            </a:fld>
            <a:endParaRPr kumimoji="1" lang="ja-JP" altLang="en-US"/>
          </a:p>
        </p:txBody>
      </p:sp>
      <p:sp>
        <p:nvSpPr>
          <p:cNvPr id="4" name="スライド イメージ プレースホルダー 3"/>
          <p:cNvSpPr>
            <a:spLocks noGrp="1" noRot="1" noChangeAspect="1"/>
          </p:cNvSpPr>
          <p:nvPr>
            <p:ph type="sldImg" idx="2"/>
          </p:nvPr>
        </p:nvSpPr>
        <p:spPr>
          <a:xfrm>
            <a:off x="395288" y="685800"/>
            <a:ext cx="60674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A05B2B-004B-4F7E-A2A9-9D2028FFD1A0}" type="slidenum">
              <a:rPr kumimoji="1" lang="ja-JP" altLang="en-US" smtClean="0"/>
              <a:t>‹#›</a:t>
            </a:fld>
            <a:endParaRPr kumimoji="1" lang="ja-JP" altLang="en-US"/>
          </a:p>
        </p:txBody>
      </p:sp>
    </p:spTree>
    <p:extLst>
      <p:ext uri="{BB962C8B-B14F-4D97-AF65-F5344CB8AC3E}">
        <p14:creationId xmlns:p14="http://schemas.microsoft.com/office/powerpoint/2010/main" val="3587262180"/>
      </p:ext>
    </p:extLst>
  </p:cSld>
  <p:clrMap bg1="lt1" tx1="dk1" bg2="lt2" tx2="dk2" accent1="accent1" accent2="accent2" accent3="accent3" accent4="accent4" accent5="accent5" accent6="accent6" hlink="hlink" folHlink="folHlink"/>
  <p:notesStyle>
    <a:lvl1pPr marL="0" algn="l" defTabSz="221882" rtl="0" eaLnBrk="1" latinLnBrk="0" hangingPunct="1">
      <a:defRPr kumimoji="1" sz="300" kern="1200">
        <a:solidFill>
          <a:schemeClr val="tx1"/>
        </a:solidFill>
        <a:latin typeface="+mn-lt"/>
        <a:ea typeface="+mn-ea"/>
        <a:cs typeface="+mn-cs"/>
      </a:defRPr>
    </a:lvl1pPr>
    <a:lvl2pPr marL="110942" algn="l" defTabSz="221882" rtl="0" eaLnBrk="1" latinLnBrk="0" hangingPunct="1">
      <a:defRPr kumimoji="1" sz="300" kern="1200">
        <a:solidFill>
          <a:schemeClr val="tx1"/>
        </a:solidFill>
        <a:latin typeface="+mn-lt"/>
        <a:ea typeface="+mn-ea"/>
        <a:cs typeface="+mn-cs"/>
      </a:defRPr>
    </a:lvl2pPr>
    <a:lvl3pPr marL="221882" algn="l" defTabSz="221882" rtl="0" eaLnBrk="1" latinLnBrk="0" hangingPunct="1">
      <a:defRPr kumimoji="1" sz="300" kern="1200">
        <a:solidFill>
          <a:schemeClr val="tx1"/>
        </a:solidFill>
        <a:latin typeface="+mn-lt"/>
        <a:ea typeface="+mn-ea"/>
        <a:cs typeface="+mn-cs"/>
      </a:defRPr>
    </a:lvl3pPr>
    <a:lvl4pPr marL="332824" algn="l" defTabSz="221882" rtl="0" eaLnBrk="1" latinLnBrk="0" hangingPunct="1">
      <a:defRPr kumimoji="1" sz="300" kern="1200">
        <a:solidFill>
          <a:schemeClr val="tx1"/>
        </a:solidFill>
        <a:latin typeface="+mn-lt"/>
        <a:ea typeface="+mn-ea"/>
        <a:cs typeface="+mn-cs"/>
      </a:defRPr>
    </a:lvl4pPr>
    <a:lvl5pPr marL="443765" algn="l" defTabSz="221882" rtl="0" eaLnBrk="1" latinLnBrk="0" hangingPunct="1">
      <a:defRPr kumimoji="1" sz="300" kern="1200">
        <a:solidFill>
          <a:schemeClr val="tx1"/>
        </a:solidFill>
        <a:latin typeface="+mn-lt"/>
        <a:ea typeface="+mn-ea"/>
        <a:cs typeface="+mn-cs"/>
      </a:defRPr>
    </a:lvl5pPr>
    <a:lvl6pPr marL="554707" algn="l" defTabSz="221882" rtl="0" eaLnBrk="1" latinLnBrk="0" hangingPunct="1">
      <a:defRPr kumimoji="1" sz="300" kern="1200">
        <a:solidFill>
          <a:schemeClr val="tx1"/>
        </a:solidFill>
        <a:latin typeface="+mn-lt"/>
        <a:ea typeface="+mn-ea"/>
        <a:cs typeface="+mn-cs"/>
      </a:defRPr>
    </a:lvl6pPr>
    <a:lvl7pPr marL="665647" algn="l" defTabSz="221882" rtl="0" eaLnBrk="1" latinLnBrk="0" hangingPunct="1">
      <a:defRPr kumimoji="1" sz="300" kern="1200">
        <a:solidFill>
          <a:schemeClr val="tx1"/>
        </a:solidFill>
        <a:latin typeface="+mn-lt"/>
        <a:ea typeface="+mn-ea"/>
        <a:cs typeface="+mn-cs"/>
      </a:defRPr>
    </a:lvl7pPr>
    <a:lvl8pPr marL="776589" algn="l" defTabSz="221882" rtl="0" eaLnBrk="1" latinLnBrk="0" hangingPunct="1">
      <a:defRPr kumimoji="1" sz="300" kern="1200">
        <a:solidFill>
          <a:schemeClr val="tx1"/>
        </a:solidFill>
        <a:latin typeface="+mn-lt"/>
        <a:ea typeface="+mn-ea"/>
        <a:cs typeface="+mn-cs"/>
      </a:defRPr>
    </a:lvl8pPr>
    <a:lvl9pPr marL="887530" algn="l" defTabSz="221882" rtl="0" eaLnBrk="1" latinLnBrk="0" hangingPunct="1">
      <a:defRPr kumimoji="1" sz="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4" name="Freeform 5"/>
          <p:cNvSpPr>
            <a:spLocks/>
          </p:cNvSpPr>
          <p:nvPr userDrawn="1"/>
        </p:nvSpPr>
        <p:spPr bwMode="auto">
          <a:xfrm>
            <a:off x="4022725" y="603250"/>
            <a:ext cx="249238" cy="227013"/>
          </a:xfrm>
          <a:custGeom>
            <a:avLst/>
            <a:gdLst>
              <a:gd name="T0" fmla="*/ 308 w 326"/>
              <a:gd name="T1" fmla="*/ 135 h 298"/>
              <a:gd name="T2" fmla="*/ 179 w 326"/>
              <a:gd name="T3" fmla="*/ 135 h 298"/>
              <a:gd name="T4" fmla="*/ 326 w 326"/>
              <a:gd name="T5" fmla="*/ 276 h 298"/>
              <a:gd name="T6" fmla="*/ 310 w 326"/>
              <a:gd name="T7" fmla="*/ 298 h 298"/>
              <a:gd name="T8" fmla="*/ 164 w 326"/>
              <a:gd name="T9" fmla="*/ 160 h 298"/>
              <a:gd name="T10" fmla="*/ 14 w 326"/>
              <a:gd name="T11" fmla="*/ 298 h 298"/>
              <a:gd name="T12" fmla="*/ 0 w 326"/>
              <a:gd name="T13" fmla="*/ 278 h 298"/>
              <a:gd name="T14" fmla="*/ 144 w 326"/>
              <a:gd name="T15" fmla="*/ 135 h 298"/>
              <a:gd name="T16" fmla="*/ 17 w 326"/>
              <a:gd name="T17" fmla="*/ 135 h 298"/>
              <a:gd name="T18" fmla="*/ 17 w 326"/>
              <a:gd name="T19" fmla="*/ 111 h 298"/>
              <a:gd name="T20" fmla="*/ 146 w 326"/>
              <a:gd name="T21" fmla="*/ 111 h 298"/>
              <a:gd name="T22" fmla="*/ 147 w 326"/>
              <a:gd name="T23" fmla="*/ 89 h 298"/>
              <a:gd name="T24" fmla="*/ 147 w 326"/>
              <a:gd name="T25" fmla="*/ 24 h 298"/>
              <a:gd name="T26" fmla="*/ 6 w 326"/>
              <a:gd name="T27" fmla="*/ 24 h 298"/>
              <a:gd name="T28" fmla="*/ 6 w 326"/>
              <a:gd name="T29" fmla="*/ 0 h 298"/>
              <a:gd name="T30" fmla="*/ 317 w 326"/>
              <a:gd name="T31" fmla="*/ 0 h 298"/>
              <a:gd name="T32" fmla="*/ 317 w 326"/>
              <a:gd name="T33" fmla="*/ 24 h 298"/>
              <a:gd name="T34" fmla="*/ 172 w 326"/>
              <a:gd name="T35" fmla="*/ 24 h 298"/>
              <a:gd name="T36" fmla="*/ 172 w 326"/>
              <a:gd name="T37" fmla="*/ 89 h 298"/>
              <a:gd name="T38" fmla="*/ 171 w 326"/>
              <a:gd name="T39" fmla="*/ 111 h 298"/>
              <a:gd name="T40" fmla="*/ 308 w 326"/>
              <a:gd name="T41" fmla="*/ 111 h 298"/>
              <a:gd name="T42" fmla="*/ 308 w 326"/>
              <a:gd name="T43" fmla="*/ 13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6" h="298">
                <a:moveTo>
                  <a:pt x="308" y="135"/>
                </a:moveTo>
                <a:lnTo>
                  <a:pt x="179" y="135"/>
                </a:lnTo>
                <a:cubicBezTo>
                  <a:pt x="202" y="207"/>
                  <a:pt x="248" y="257"/>
                  <a:pt x="326" y="276"/>
                </a:cubicBezTo>
                <a:cubicBezTo>
                  <a:pt x="320" y="281"/>
                  <a:pt x="313" y="291"/>
                  <a:pt x="310" y="298"/>
                </a:cubicBezTo>
                <a:cubicBezTo>
                  <a:pt x="236" y="277"/>
                  <a:pt x="190" y="230"/>
                  <a:pt x="164" y="160"/>
                </a:cubicBezTo>
                <a:cubicBezTo>
                  <a:pt x="150" y="213"/>
                  <a:pt x="112" y="264"/>
                  <a:pt x="14" y="298"/>
                </a:cubicBezTo>
                <a:cubicBezTo>
                  <a:pt x="11" y="292"/>
                  <a:pt x="4" y="282"/>
                  <a:pt x="0" y="278"/>
                </a:cubicBezTo>
                <a:cubicBezTo>
                  <a:pt x="103" y="241"/>
                  <a:pt x="135" y="188"/>
                  <a:pt x="144" y="135"/>
                </a:cubicBezTo>
                <a:lnTo>
                  <a:pt x="17" y="135"/>
                </a:lnTo>
                <a:lnTo>
                  <a:pt x="17" y="111"/>
                </a:lnTo>
                <a:lnTo>
                  <a:pt x="146" y="111"/>
                </a:lnTo>
                <a:cubicBezTo>
                  <a:pt x="147" y="103"/>
                  <a:pt x="147" y="96"/>
                  <a:pt x="147" y="89"/>
                </a:cubicBezTo>
                <a:lnTo>
                  <a:pt x="147" y="24"/>
                </a:lnTo>
                <a:lnTo>
                  <a:pt x="6" y="24"/>
                </a:lnTo>
                <a:lnTo>
                  <a:pt x="6" y="0"/>
                </a:lnTo>
                <a:lnTo>
                  <a:pt x="317" y="0"/>
                </a:lnTo>
                <a:lnTo>
                  <a:pt x="317" y="24"/>
                </a:lnTo>
                <a:lnTo>
                  <a:pt x="172" y="24"/>
                </a:lnTo>
                <a:lnTo>
                  <a:pt x="172" y="89"/>
                </a:lnTo>
                <a:cubicBezTo>
                  <a:pt x="172" y="96"/>
                  <a:pt x="172" y="103"/>
                  <a:pt x="171" y="111"/>
                </a:cubicBezTo>
                <a:lnTo>
                  <a:pt x="308" y="111"/>
                </a:lnTo>
                <a:lnTo>
                  <a:pt x="308" y="13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 name="Line 6"/>
          <p:cNvSpPr>
            <a:spLocks noChangeShapeType="1"/>
          </p:cNvSpPr>
          <p:nvPr userDrawn="1"/>
        </p:nvSpPr>
        <p:spPr bwMode="auto">
          <a:xfrm flipV="1">
            <a:off x="4137025" y="3852863"/>
            <a:ext cx="0" cy="100013"/>
          </a:xfrm>
          <a:prstGeom prst="line">
            <a:avLst/>
          </a:prstGeom>
          <a:noFill/>
          <a:ln w="15875" cap="flat">
            <a:solidFill>
              <a:srgbClr val="ED1C2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Freeform 7"/>
          <p:cNvSpPr>
            <a:spLocks/>
          </p:cNvSpPr>
          <p:nvPr userDrawn="1"/>
        </p:nvSpPr>
        <p:spPr bwMode="auto">
          <a:xfrm>
            <a:off x="4098925" y="3797300"/>
            <a:ext cx="76200" cy="66675"/>
          </a:xfrm>
          <a:custGeom>
            <a:avLst/>
            <a:gdLst>
              <a:gd name="T0" fmla="*/ 48 w 48"/>
              <a:gd name="T1" fmla="*/ 42 h 42"/>
              <a:gd name="T2" fmla="*/ 24 w 48"/>
              <a:gd name="T3" fmla="*/ 0 h 42"/>
              <a:gd name="T4" fmla="*/ 0 w 48"/>
              <a:gd name="T5" fmla="*/ 42 h 42"/>
              <a:gd name="T6" fmla="*/ 48 w 48"/>
              <a:gd name="T7" fmla="*/ 42 h 42"/>
            </a:gdLst>
            <a:ahLst/>
            <a:cxnLst>
              <a:cxn ang="0">
                <a:pos x="T0" y="T1"/>
              </a:cxn>
              <a:cxn ang="0">
                <a:pos x="T2" y="T3"/>
              </a:cxn>
              <a:cxn ang="0">
                <a:pos x="T4" y="T5"/>
              </a:cxn>
              <a:cxn ang="0">
                <a:pos x="T6" y="T7"/>
              </a:cxn>
            </a:cxnLst>
            <a:rect l="0" t="0" r="r" b="b"/>
            <a:pathLst>
              <a:path w="48" h="42">
                <a:moveTo>
                  <a:pt x="48" y="42"/>
                </a:moveTo>
                <a:lnTo>
                  <a:pt x="24" y="0"/>
                </a:lnTo>
                <a:lnTo>
                  <a:pt x="0" y="42"/>
                </a:lnTo>
                <a:lnTo>
                  <a:pt x="48" y="42"/>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 name="Freeform 8"/>
          <p:cNvSpPr>
            <a:spLocks/>
          </p:cNvSpPr>
          <p:nvPr userDrawn="1"/>
        </p:nvSpPr>
        <p:spPr bwMode="auto">
          <a:xfrm>
            <a:off x="3941763" y="3992563"/>
            <a:ext cx="125413" cy="136525"/>
          </a:xfrm>
          <a:custGeom>
            <a:avLst/>
            <a:gdLst>
              <a:gd name="T0" fmla="*/ 146 w 164"/>
              <a:gd name="T1" fmla="*/ 44 h 179"/>
              <a:gd name="T2" fmla="*/ 164 w 164"/>
              <a:gd name="T3" fmla="*/ 45 h 179"/>
              <a:gd name="T4" fmla="*/ 160 w 164"/>
              <a:gd name="T5" fmla="*/ 48 h 179"/>
              <a:gd name="T6" fmla="*/ 160 w 164"/>
              <a:gd name="T7" fmla="*/ 178 h 179"/>
              <a:gd name="T8" fmla="*/ 146 w 164"/>
              <a:gd name="T9" fmla="*/ 178 h 179"/>
              <a:gd name="T10" fmla="*/ 146 w 164"/>
              <a:gd name="T11" fmla="*/ 162 h 179"/>
              <a:gd name="T12" fmla="*/ 13 w 164"/>
              <a:gd name="T13" fmla="*/ 162 h 179"/>
              <a:gd name="T14" fmla="*/ 13 w 164"/>
              <a:gd name="T15" fmla="*/ 179 h 179"/>
              <a:gd name="T16" fmla="*/ 0 w 164"/>
              <a:gd name="T17" fmla="*/ 179 h 179"/>
              <a:gd name="T18" fmla="*/ 0 w 164"/>
              <a:gd name="T19" fmla="*/ 44 h 179"/>
              <a:gd name="T20" fmla="*/ 17 w 164"/>
              <a:gd name="T21" fmla="*/ 45 h 179"/>
              <a:gd name="T22" fmla="*/ 13 w 164"/>
              <a:gd name="T23" fmla="*/ 48 h 179"/>
              <a:gd name="T24" fmla="*/ 13 w 164"/>
              <a:gd name="T25" fmla="*/ 148 h 179"/>
              <a:gd name="T26" fmla="*/ 71 w 164"/>
              <a:gd name="T27" fmla="*/ 148 h 179"/>
              <a:gd name="T28" fmla="*/ 71 w 164"/>
              <a:gd name="T29" fmla="*/ 0 h 179"/>
              <a:gd name="T30" fmla="*/ 89 w 164"/>
              <a:gd name="T31" fmla="*/ 1 h 179"/>
              <a:gd name="T32" fmla="*/ 85 w 164"/>
              <a:gd name="T33" fmla="*/ 4 h 179"/>
              <a:gd name="T34" fmla="*/ 85 w 164"/>
              <a:gd name="T35" fmla="*/ 148 h 179"/>
              <a:gd name="T36" fmla="*/ 146 w 164"/>
              <a:gd name="T37" fmla="*/ 148 h 179"/>
              <a:gd name="T38" fmla="*/ 146 w 164"/>
              <a:gd name="T39" fmla="*/ 4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 h="179">
                <a:moveTo>
                  <a:pt x="146" y="44"/>
                </a:moveTo>
                <a:lnTo>
                  <a:pt x="164" y="45"/>
                </a:lnTo>
                <a:cubicBezTo>
                  <a:pt x="163" y="46"/>
                  <a:pt x="162" y="47"/>
                  <a:pt x="160" y="48"/>
                </a:cubicBezTo>
                <a:lnTo>
                  <a:pt x="160" y="178"/>
                </a:lnTo>
                <a:lnTo>
                  <a:pt x="146" y="178"/>
                </a:lnTo>
                <a:lnTo>
                  <a:pt x="146" y="162"/>
                </a:lnTo>
                <a:lnTo>
                  <a:pt x="13" y="162"/>
                </a:lnTo>
                <a:lnTo>
                  <a:pt x="13" y="179"/>
                </a:lnTo>
                <a:lnTo>
                  <a:pt x="0" y="179"/>
                </a:lnTo>
                <a:lnTo>
                  <a:pt x="0" y="44"/>
                </a:lnTo>
                <a:lnTo>
                  <a:pt x="17" y="45"/>
                </a:lnTo>
                <a:cubicBezTo>
                  <a:pt x="17" y="47"/>
                  <a:pt x="16" y="48"/>
                  <a:pt x="13" y="48"/>
                </a:cubicBezTo>
                <a:lnTo>
                  <a:pt x="13" y="148"/>
                </a:lnTo>
                <a:lnTo>
                  <a:pt x="71" y="148"/>
                </a:lnTo>
                <a:lnTo>
                  <a:pt x="71" y="0"/>
                </a:lnTo>
                <a:lnTo>
                  <a:pt x="89" y="1"/>
                </a:lnTo>
                <a:cubicBezTo>
                  <a:pt x="89" y="2"/>
                  <a:pt x="88" y="3"/>
                  <a:pt x="85" y="4"/>
                </a:cubicBezTo>
                <a:lnTo>
                  <a:pt x="85" y="148"/>
                </a:lnTo>
                <a:lnTo>
                  <a:pt x="146" y="148"/>
                </a:lnTo>
                <a:lnTo>
                  <a:pt x="146" y="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Freeform 9"/>
          <p:cNvSpPr>
            <a:spLocks noEditPoints="1"/>
          </p:cNvSpPr>
          <p:nvPr userDrawn="1"/>
        </p:nvSpPr>
        <p:spPr bwMode="auto">
          <a:xfrm>
            <a:off x="4083050" y="3989388"/>
            <a:ext cx="142875" cy="142875"/>
          </a:xfrm>
          <a:custGeom>
            <a:avLst/>
            <a:gdLst>
              <a:gd name="T0" fmla="*/ 187 w 187"/>
              <a:gd name="T1" fmla="*/ 68 h 186"/>
              <a:gd name="T2" fmla="*/ 187 w 187"/>
              <a:gd name="T3" fmla="*/ 81 h 186"/>
              <a:gd name="T4" fmla="*/ 152 w 187"/>
              <a:gd name="T5" fmla="*/ 81 h 186"/>
              <a:gd name="T6" fmla="*/ 152 w 187"/>
              <a:gd name="T7" fmla="*/ 185 h 186"/>
              <a:gd name="T8" fmla="*/ 138 w 187"/>
              <a:gd name="T9" fmla="*/ 185 h 186"/>
              <a:gd name="T10" fmla="*/ 138 w 187"/>
              <a:gd name="T11" fmla="*/ 81 h 186"/>
              <a:gd name="T12" fmla="*/ 98 w 187"/>
              <a:gd name="T13" fmla="*/ 81 h 186"/>
              <a:gd name="T14" fmla="*/ 67 w 187"/>
              <a:gd name="T15" fmla="*/ 186 h 186"/>
              <a:gd name="T16" fmla="*/ 57 w 187"/>
              <a:gd name="T17" fmla="*/ 176 h 186"/>
              <a:gd name="T18" fmla="*/ 84 w 187"/>
              <a:gd name="T19" fmla="*/ 81 h 186"/>
              <a:gd name="T20" fmla="*/ 84 w 187"/>
              <a:gd name="T21" fmla="*/ 17 h 186"/>
              <a:gd name="T22" fmla="*/ 97 w 187"/>
              <a:gd name="T23" fmla="*/ 19 h 186"/>
              <a:gd name="T24" fmla="*/ 168 w 187"/>
              <a:gd name="T25" fmla="*/ 1 h 186"/>
              <a:gd name="T26" fmla="*/ 180 w 187"/>
              <a:gd name="T27" fmla="*/ 12 h 186"/>
              <a:gd name="T28" fmla="*/ 177 w 187"/>
              <a:gd name="T29" fmla="*/ 13 h 186"/>
              <a:gd name="T30" fmla="*/ 176 w 187"/>
              <a:gd name="T31" fmla="*/ 13 h 186"/>
              <a:gd name="T32" fmla="*/ 98 w 187"/>
              <a:gd name="T33" fmla="*/ 31 h 186"/>
              <a:gd name="T34" fmla="*/ 98 w 187"/>
              <a:gd name="T35" fmla="*/ 68 h 186"/>
              <a:gd name="T36" fmla="*/ 187 w 187"/>
              <a:gd name="T37" fmla="*/ 68 h 186"/>
              <a:gd name="T38" fmla="*/ 70 w 187"/>
              <a:gd name="T39" fmla="*/ 100 h 186"/>
              <a:gd name="T40" fmla="*/ 46 w 187"/>
              <a:gd name="T41" fmla="*/ 109 h 186"/>
              <a:gd name="T42" fmla="*/ 46 w 187"/>
              <a:gd name="T43" fmla="*/ 169 h 186"/>
              <a:gd name="T44" fmla="*/ 13 w 187"/>
              <a:gd name="T45" fmla="*/ 185 h 186"/>
              <a:gd name="T46" fmla="*/ 8 w 187"/>
              <a:gd name="T47" fmla="*/ 173 h 186"/>
              <a:gd name="T48" fmla="*/ 29 w 187"/>
              <a:gd name="T49" fmla="*/ 173 h 186"/>
              <a:gd name="T50" fmla="*/ 33 w 187"/>
              <a:gd name="T51" fmla="*/ 169 h 186"/>
              <a:gd name="T52" fmla="*/ 33 w 187"/>
              <a:gd name="T53" fmla="*/ 114 h 186"/>
              <a:gd name="T54" fmla="*/ 8 w 187"/>
              <a:gd name="T55" fmla="*/ 122 h 186"/>
              <a:gd name="T56" fmla="*/ 6 w 187"/>
              <a:gd name="T57" fmla="*/ 125 h 186"/>
              <a:gd name="T58" fmla="*/ 0 w 187"/>
              <a:gd name="T59" fmla="*/ 109 h 186"/>
              <a:gd name="T60" fmla="*/ 33 w 187"/>
              <a:gd name="T61" fmla="*/ 100 h 186"/>
              <a:gd name="T62" fmla="*/ 33 w 187"/>
              <a:gd name="T63" fmla="*/ 53 h 186"/>
              <a:gd name="T64" fmla="*/ 2 w 187"/>
              <a:gd name="T65" fmla="*/ 53 h 186"/>
              <a:gd name="T66" fmla="*/ 2 w 187"/>
              <a:gd name="T67" fmla="*/ 40 h 186"/>
              <a:gd name="T68" fmla="*/ 33 w 187"/>
              <a:gd name="T69" fmla="*/ 40 h 186"/>
              <a:gd name="T70" fmla="*/ 33 w 187"/>
              <a:gd name="T71" fmla="*/ 0 h 186"/>
              <a:gd name="T72" fmla="*/ 50 w 187"/>
              <a:gd name="T73" fmla="*/ 1 h 186"/>
              <a:gd name="T74" fmla="*/ 46 w 187"/>
              <a:gd name="T75" fmla="*/ 4 h 186"/>
              <a:gd name="T76" fmla="*/ 46 w 187"/>
              <a:gd name="T77" fmla="*/ 40 h 186"/>
              <a:gd name="T78" fmla="*/ 69 w 187"/>
              <a:gd name="T79" fmla="*/ 40 h 186"/>
              <a:gd name="T80" fmla="*/ 69 w 187"/>
              <a:gd name="T81" fmla="*/ 53 h 186"/>
              <a:gd name="T82" fmla="*/ 46 w 187"/>
              <a:gd name="T83" fmla="*/ 53 h 186"/>
              <a:gd name="T84" fmla="*/ 46 w 187"/>
              <a:gd name="T85" fmla="*/ 96 h 186"/>
              <a:gd name="T86" fmla="*/ 68 w 187"/>
              <a:gd name="T87" fmla="*/ 89 h 186"/>
              <a:gd name="T88" fmla="*/ 70 w 187"/>
              <a:gd name="T89" fmla="*/ 10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6">
                <a:moveTo>
                  <a:pt x="187" y="68"/>
                </a:moveTo>
                <a:lnTo>
                  <a:pt x="187" y="81"/>
                </a:lnTo>
                <a:lnTo>
                  <a:pt x="152" y="81"/>
                </a:lnTo>
                <a:lnTo>
                  <a:pt x="152" y="185"/>
                </a:lnTo>
                <a:lnTo>
                  <a:pt x="138" y="185"/>
                </a:lnTo>
                <a:lnTo>
                  <a:pt x="138" y="81"/>
                </a:lnTo>
                <a:lnTo>
                  <a:pt x="98" y="81"/>
                </a:lnTo>
                <a:cubicBezTo>
                  <a:pt x="98" y="113"/>
                  <a:pt x="94" y="156"/>
                  <a:pt x="67" y="186"/>
                </a:cubicBezTo>
                <a:cubicBezTo>
                  <a:pt x="65" y="183"/>
                  <a:pt x="60" y="178"/>
                  <a:pt x="57" y="176"/>
                </a:cubicBezTo>
                <a:cubicBezTo>
                  <a:pt x="82" y="149"/>
                  <a:pt x="84" y="111"/>
                  <a:pt x="84" y="81"/>
                </a:cubicBezTo>
                <a:lnTo>
                  <a:pt x="84" y="17"/>
                </a:lnTo>
                <a:lnTo>
                  <a:pt x="97" y="19"/>
                </a:lnTo>
                <a:cubicBezTo>
                  <a:pt x="123" y="14"/>
                  <a:pt x="152" y="8"/>
                  <a:pt x="168" y="1"/>
                </a:cubicBezTo>
                <a:lnTo>
                  <a:pt x="180" y="12"/>
                </a:lnTo>
                <a:cubicBezTo>
                  <a:pt x="179" y="13"/>
                  <a:pt x="178" y="13"/>
                  <a:pt x="177" y="13"/>
                </a:cubicBezTo>
                <a:cubicBezTo>
                  <a:pt x="177" y="13"/>
                  <a:pt x="176" y="13"/>
                  <a:pt x="176" y="13"/>
                </a:cubicBezTo>
                <a:cubicBezTo>
                  <a:pt x="157" y="20"/>
                  <a:pt x="126" y="26"/>
                  <a:pt x="98" y="31"/>
                </a:cubicBezTo>
                <a:lnTo>
                  <a:pt x="98" y="68"/>
                </a:lnTo>
                <a:lnTo>
                  <a:pt x="187" y="68"/>
                </a:lnTo>
                <a:close/>
                <a:moveTo>
                  <a:pt x="70" y="100"/>
                </a:moveTo>
                <a:lnTo>
                  <a:pt x="46" y="109"/>
                </a:lnTo>
                <a:lnTo>
                  <a:pt x="46" y="169"/>
                </a:lnTo>
                <a:cubicBezTo>
                  <a:pt x="46" y="183"/>
                  <a:pt x="39" y="186"/>
                  <a:pt x="13" y="185"/>
                </a:cubicBezTo>
                <a:cubicBezTo>
                  <a:pt x="12" y="182"/>
                  <a:pt x="10" y="176"/>
                  <a:pt x="8" y="173"/>
                </a:cubicBezTo>
                <a:cubicBezTo>
                  <a:pt x="18" y="173"/>
                  <a:pt x="26" y="173"/>
                  <a:pt x="29" y="173"/>
                </a:cubicBezTo>
                <a:cubicBezTo>
                  <a:pt x="32" y="173"/>
                  <a:pt x="33" y="172"/>
                  <a:pt x="33" y="169"/>
                </a:cubicBezTo>
                <a:lnTo>
                  <a:pt x="33" y="114"/>
                </a:lnTo>
                <a:cubicBezTo>
                  <a:pt x="23" y="117"/>
                  <a:pt x="15" y="120"/>
                  <a:pt x="8" y="122"/>
                </a:cubicBezTo>
                <a:cubicBezTo>
                  <a:pt x="8" y="123"/>
                  <a:pt x="7" y="125"/>
                  <a:pt x="6" y="125"/>
                </a:cubicBezTo>
                <a:lnTo>
                  <a:pt x="0" y="109"/>
                </a:lnTo>
                <a:cubicBezTo>
                  <a:pt x="9" y="107"/>
                  <a:pt x="20" y="104"/>
                  <a:pt x="33" y="100"/>
                </a:cubicBezTo>
                <a:lnTo>
                  <a:pt x="33" y="53"/>
                </a:lnTo>
                <a:lnTo>
                  <a:pt x="2" y="53"/>
                </a:lnTo>
                <a:lnTo>
                  <a:pt x="2" y="40"/>
                </a:lnTo>
                <a:lnTo>
                  <a:pt x="33" y="40"/>
                </a:lnTo>
                <a:lnTo>
                  <a:pt x="33" y="0"/>
                </a:lnTo>
                <a:lnTo>
                  <a:pt x="50" y="1"/>
                </a:lnTo>
                <a:cubicBezTo>
                  <a:pt x="50" y="2"/>
                  <a:pt x="49" y="3"/>
                  <a:pt x="46" y="4"/>
                </a:cubicBezTo>
                <a:lnTo>
                  <a:pt x="46" y="40"/>
                </a:lnTo>
                <a:lnTo>
                  <a:pt x="69" y="40"/>
                </a:lnTo>
                <a:lnTo>
                  <a:pt x="69" y="53"/>
                </a:lnTo>
                <a:lnTo>
                  <a:pt x="46" y="53"/>
                </a:lnTo>
                <a:lnTo>
                  <a:pt x="46" y="96"/>
                </a:lnTo>
                <a:lnTo>
                  <a:pt x="68" y="89"/>
                </a:lnTo>
                <a:lnTo>
                  <a:pt x="70" y="10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Freeform 10"/>
          <p:cNvSpPr>
            <a:spLocks noEditPoints="1"/>
          </p:cNvSpPr>
          <p:nvPr userDrawn="1"/>
        </p:nvSpPr>
        <p:spPr bwMode="auto">
          <a:xfrm>
            <a:off x="4248150" y="3995738"/>
            <a:ext cx="85725" cy="131763"/>
          </a:xfrm>
          <a:custGeom>
            <a:avLst/>
            <a:gdLst>
              <a:gd name="T0" fmla="*/ 113 w 113"/>
              <a:gd name="T1" fmla="*/ 1 h 173"/>
              <a:gd name="T2" fmla="*/ 107 w 113"/>
              <a:gd name="T3" fmla="*/ 5 h 173"/>
              <a:gd name="T4" fmla="*/ 111 w 113"/>
              <a:gd name="T5" fmla="*/ 75 h 173"/>
              <a:gd name="T6" fmla="*/ 36 w 113"/>
              <a:gd name="T7" fmla="*/ 173 h 173"/>
              <a:gd name="T8" fmla="*/ 26 w 113"/>
              <a:gd name="T9" fmla="*/ 161 h 173"/>
              <a:gd name="T10" fmla="*/ 96 w 113"/>
              <a:gd name="T11" fmla="*/ 75 h 173"/>
              <a:gd name="T12" fmla="*/ 91 w 113"/>
              <a:gd name="T13" fmla="*/ 0 h 173"/>
              <a:gd name="T14" fmla="*/ 113 w 113"/>
              <a:gd name="T15" fmla="*/ 1 h 173"/>
              <a:gd name="T16" fmla="*/ 5 w 113"/>
              <a:gd name="T17" fmla="*/ 110 h 173"/>
              <a:gd name="T18" fmla="*/ 0 w 113"/>
              <a:gd name="T19" fmla="*/ 72 h 173"/>
              <a:gd name="T20" fmla="*/ 7 w 113"/>
              <a:gd name="T21" fmla="*/ 6 h 173"/>
              <a:gd name="T22" fmla="*/ 26 w 113"/>
              <a:gd name="T23" fmla="*/ 10 h 173"/>
              <a:gd name="T24" fmla="*/ 21 w 113"/>
              <a:gd name="T25" fmla="*/ 13 h 173"/>
              <a:gd name="T26" fmla="*/ 14 w 113"/>
              <a:gd name="T27" fmla="*/ 71 h 173"/>
              <a:gd name="T28" fmla="*/ 15 w 113"/>
              <a:gd name="T29" fmla="*/ 82 h 173"/>
              <a:gd name="T30" fmla="*/ 30 w 113"/>
              <a:gd name="T31" fmla="*/ 51 h 173"/>
              <a:gd name="T32" fmla="*/ 38 w 113"/>
              <a:gd name="T33" fmla="*/ 60 h 173"/>
              <a:gd name="T34" fmla="*/ 19 w 113"/>
              <a:gd name="T35" fmla="*/ 102 h 173"/>
              <a:gd name="T36" fmla="*/ 19 w 113"/>
              <a:gd name="T37" fmla="*/ 107 h 173"/>
              <a:gd name="T38" fmla="*/ 5 w 113"/>
              <a:gd name="T39" fmla="*/ 11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3" h="173">
                <a:moveTo>
                  <a:pt x="113" y="1"/>
                </a:moveTo>
                <a:cubicBezTo>
                  <a:pt x="112" y="3"/>
                  <a:pt x="111" y="4"/>
                  <a:pt x="107" y="5"/>
                </a:cubicBezTo>
                <a:cubicBezTo>
                  <a:pt x="109" y="23"/>
                  <a:pt x="111" y="52"/>
                  <a:pt x="111" y="75"/>
                </a:cubicBezTo>
                <a:cubicBezTo>
                  <a:pt x="111" y="113"/>
                  <a:pt x="97" y="148"/>
                  <a:pt x="36" y="173"/>
                </a:cubicBezTo>
                <a:cubicBezTo>
                  <a:pt x="34" y="170"/>
                  <a:pt x="29" y="164"/>
                  <a:pt x="26" y="161"/>
                </a:cubicBezTo>
                <a:cubicBezTo>
                  <a:pt x="81" y="141"/>
                  <a:pt x="96" y="108"/>
                  <a:pt x="96" y="75"/>
                </a:cubicBezTo>
                <a:cubicBezTo>
                  <a:pt x="96" y="50"/>
                  <a:pt x="93" y="21"/>
                  <a:pt x="91" y="0"/>
                </a:cubicBezTo>
                <a:lnTo>
                  <a:pt x="113" y="1"/>
                </a:lnTo>
                <a:close/>
                <a:moveTo>
                  <a:pt x="5" y="110"/>
                </a:moveTo>
                <a:cubicBezTo>
                  <a:pt x="2" y="99"/>
                  <a:pt x="0" y="83"/>
                  <a:pt x="0" y="72"/>
                </a:cubicBezTo>
                <a:cubicBezTo>
                  <a:pt x="0" y="53"/>
                  <a:pt x="2" y="32"/>
                  <a:pt x="7" y="6"/>
                </a:cubicBezTo>
                <a:lnTo>
                  <a:pt x="26" y="10"/>
                </a:lnTo>
                <a:cubicBezTo>
                  <a:pt x="26" y="12"/>
                  <a:pt x="23" y="13"/>
                  <a:pt x="21" y="13"/>
                </a:cubicBezTo>
                <a:cubicBezTo>
                  <a:pt x="17" y="30"/>
                  <a:pt x="14" y="55"/>
                  <a:pt x="14" y="71"/>
                </a:cubicBezTo>
                <a:cubicBezTo>
                  <a:pt x="14" y="76"/>
                  <a:pt x="14" y="79"/>
                  <a:pt x="15" y="82"/>
                </a:cubicBezTo>
                <a:cubicBezTo>
                  <a:pt x="19" y="72"/>
                  <a:pt x="26" y="59"/>
                  <a:pt x="30" y="51"/>
                </a:cubicBezTo>
                <a:cubicBezTo>
                  <a:pt x="32" y="54"/>
                  <a:pt x="36" y="58"/>
                  <a:pt x="38" y="60"/>
                </a:cubicBezTo>
                <a:cubicBezTo>
                  <a:pt x="23" y="86"/>
                  <a:pt x="19" y="94"/>
                  <a:pt x="19" y="102"/>
                </a:cubicBezTo>
                <a:cubicBezTo>
                  <a:pt x="19" y="104"/>
                  <a:pt x="19" y="106"/>
                  <a:pt x="19" y="107"/>
                </a:cubicBezTo>
                <a:lnTo>
                  <a:pt x="5" y="11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27" name="図 26"/>
          <p:cNvPicPr>
            <a:picLocks noChangeAspect="1"/>
          </p:cNvPicPr>
          <p:nvPr userDrawn="1"/>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49300" y="1235075"/>
            <a:ext cx="6781800" cy="2209800"/>
          </a:xfrm>
          <a:prstGeom prst="rect">
            <a:avLst/>
          </a:prstGeom>
        </p:spPr>
      </p:pic>
    </p:spTree>
    <p:extLst>
      <p:ext uri="{BB962C8B-B14F-4D97-AF65-F5344CB8AC3E}">
        <p14:creationId xmlns:p14="http://schemas.microsoft.com/office/powerpoint/2010/main" val="1515100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emf"/><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図 3"/>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406400" y="892175"/>
            <a:ext cx="7467600" cy="2895600"/>
          </a:xfrm>
          <a:prstGeom prst="rect">
            <a:avLst/>
          </a:prstGeom>
        </p:spPr>
      </p:pic>
      <p:sp>
        <p:nvSpPr>
          <p:cNvPr id="2" name="テキスト ボックス 1"/>
          <p:cNvSpPr txBox="1"/>
          <p:nvPr userDrawn="1"/>
        </p:nvSpPr>
        <p:spPr>
          <a:xfrm>
            <a:off x="2274151" y="156741"/>
            <a:ext cx="2767294" cy="268626"/>
          </a:xfrm>
          <a:prstGeom prst="rect">
            <a:avLst/>
          </a:prstGeom>
          <a:noFill/>
        </p:spPr>
        <p:txBody>
          <a:bodyPr wrap="square" lIns="22188" tIns="11094" rIns="22188" bIns="11094" rtlCol="0">
            <a:spAutoFit/>
          </a:bodyPr>
          <a:lstStyle/>
          <a:p>
            <a:r>
              <a:rPr kumimoji="1" lang="ja-JP" altLang="en-US" sz="1600" b="1" dirty="0"/>
              <a:t>２つ折り名刺</a:t>
            </a:r>
            <a:r>
              <a:rPr kumimoji="1" lang="en-US" altLang="ja-JP" sz="1600" b="1" dirty="0"/>
              <a:t>_</a:t>
            </a:r>
            <a:r>
              <a:rPr kumimoji="1" lang="ja-JP" altLang="en-US" sz="1600" b="1" dirty="0"/>
              <a:t>横折り</a:t>
            </a:r>
            <a:r>
              <a:rPr kumimoji="1" lang="en-US" altLang="ja-JP" sz="1600" b="1" dirty="0"/>
              <a:t>_</a:t>
            </a:r>
            <a:r>
              <a:rPr kumimoji="1" lang="ja-JP" altLang="en-US" sz="1600" b="1" dirty="0"/>
              <a:t>表面</a:t>
            </a:r>
            <a:endParaRPr kumimoji="1" lang="en-US" altLang="ja-JP" sz="1600" b="1" dirty="0"/>
          </a:p>
        </p:txBody>
      </p:sp>
      <p:sp>
        <p:nvSpPr>
          <p:cNvPr id="3" name="テキスト ボックス 2"/>
          <p:cNvSpPr txBox="1"/>
          <p:nvPr userDrawn="1"/>
        </p:nvSpPr>
        <p:spPr>
          <a:xfrm>
            <a:off x="2274481" y="429896"/>
            <a:ext cx="820663" cy="145515"/>
          </a:xfrm>
          <a:prstGeom prst="rect">
            <a:avLst/>
          </a:prstGeom>
          <a:noFill/>
        </p:spPr>
        <p:txBody>
          <a:bodyPr wrap="none" lIns="22188" tIns="11094" rIns="22188" bIns="11094" rtlCol="0">
            <a:spAutoFit/>
          </a:bodyPr>
          <a:lstStyle/>
          <a:p>
            <a:r>
              <a:rPr kumimoji="1" lang="ja-JP" altLang="en-US" sz="800" dirty="0">
                <a:solidFill>
                  <a:schemeClr val="bg1">
                    <a:lumMod val="50000"/>
                  </a:schemeClr>
                </a:solidFill>
              </a:rPr>
              <a:t>●</a:t>
            </a:r>
            <a:r>
              <a:rPr kumimoji="1" lang="en-US" altLang="ja-JP" sz="800" dirty="0">
                <a:solidFill>
                  <a:schemeClr val="bg1">
                    <a:lumMod val="50000"/>
                  </a:schemeClr>
                </a:solidFill>
              </a:rPr>
              <a:t>182mm x 55mm</a:t>
            </a:r>
            <a:endParaRPr kumimoji="1" lang="ja-JP" altLang="en-US" sz="800" dirty="0">
              <a:solidFill>
                <a:schemeClr val="bg1">
                  <a:lumMod val="50000"/>
                </a:schemeClr>
              </a:solidFill>
            </a:endParaRPr>
          </a:p>
        </p:txBody>
      </p:sp>
      <p:pic>
        <p:nvPicPr>
          <p:cNvPr id="8" name="Picture 5" descr="C:\Users\MHT22\Desktop\powerpoint\PDF変換.emf"/>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b="62578"/>
          <a:stretch/>
        </p:blipFill>
        <p:spPr bwMode="auto">
          <a:xfrm>
            <a:off x="4572247" y="4068167"/>
            <a:ext cx="3670281" cy="1864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ht6\Desktop\powerpoint\Line-guide.e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23776" y="3855357"/>
            <a:ext cx="2952328" cy="79320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ht6\Desktop\powerpoint\card-2ori\ガイド\yoko_omote.e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827718" y="109368"/>
            <a:ext cx="2290335" cy="78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820550"/>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281165" rtl="0" eaLnBrk="1" latinLnBrk="0" hangingPunct="1">
        <a:spcBef>
          <a:spcPct val="0"/>
        </a:spcBef>
        <a:buNone/>
        <a:defRPr kumimoji="1" sz="1300" kern="1200">
          <a:solidFill>
            <a:schemeClr val="tx1"/>
          </a:solidFill>
          <a:latin typeface="+mj-lt"/>
          <a:ea typeface="+mj-ea"/>
          <a:cs typeface="+mj-cs"/>
        </a:defRPr>
      </a:lvl1pPr>
    </p:titleStyle>
    <p:bodyStyle>
      <a:lvl1pPr marL="105436" indent="-105436" algn="l" defTabSz="281165" rtl="0" eaLnBrk="1" latinLnBrk="0" hangingPunct="1">
        <a:spcBef>
          <a:spcPct val="20000"/>
        </a:spcBef>
        <a:buFont typeface="Arial" panose="020B0604020202020204" pitchFamily="34" charset="0"/>
        <a:buChar char="•"/>
        <a:defRPr kumimoji="1" sz="1000" kern="1200">
          <a:solidFill>
            <a:schemeClr val="tx1"/>
          </a:solidFill>
          <a:latin typeface="+mn-lt"/>
          <a:ea typeface="+mn-ea"/>
          <a:cs typeface="+mn-cs"/>
        </a:defRPr>
      </a:lvl1pPr>
      <a:lvl2pPr marL="228446" indent="-87864" algn="l" defTabSz="281165" rtl="0" eaLnBrk="1" latinLnBrk="0" hangingPunct="1">
        <a:spcBef>
          <a:spcPct val="20000"/>
        </a:spcBef>
        <a:buFont typeface="Arial" panose="020B0604020202020204" pitchFamily="34" charset="0"/>
        <a:buChar char="–"/>
        <a:defRPr kumimoji="1" sz="900" kern="1200">
          <a:solidFill>
            <a:schemeClr val="tx1"/>
          </a:solidFill>
          <a:latin typeface="+mn-lt"/>
          <a:ea typeface="+mn-ea"/>
          <a:cs typeface="+mn-cs"/>
        </a:defRPr>
      </a:lvl2pPr>
      <a:lvl3pPr marL="351456"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3pPr>
      <a:lvl4pPr marL="492038"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4pPr>
      <a:lvl5pPr marL="63262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5pPr>
      <a:lvl6pPr marL="773203"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6pPr>
      <a:lvl7pPr marL="913785"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7pPr>
      <a:lvl8pPr marL="1054367"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8pPr>
      <a:lvl9pPr marL="119495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9pPr>
    </p:bodyStyle>
    <p:other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8.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図形, 円&#10;&#10;自動的に生成された説明">
            <a:extLst>
              <a:ext uri="{FF2B5EF4-FFF2-40B4-BE49-F238E27FC236}">
                <a16:creationId xmlns:a16="http://schemas.microsoft.com/office/drawing/2014/main" id="{7A525ACF-B9C7-D31F-3369-0111809198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34605">
            <a:off x="4448638" y="1940686"/>
            <a:ext cx="2356020" cy="834612"/>
          </a:xfrm>
          <a:prstGeom prst="rect">
            <a:avLst/>
          </a:prstGeom>
        </p:spPr>
      </p:pic>
      <p:sp>
        <p:nvSpPr>
          <p:cNvPr id="4" name="正方形/長方形 3">
            <a:extLst>
              <a:ext uri="{FF2B5EF4-FFF2-40B4-BE49-F238E27FC236}">
                <a16:creationId xmlns:a16="http://schemas.microsoft.com/office/drawing/2014/main" id="{6D4BBA28-220E-850B-D0EF-BD9B3DCAF4CD}"/>
              </a:ext>
            </a:extLst>
          </p:cNvPr>
          <p:cNvSpPr/>
          <p:nvPr/>
        </p:nvSpPr>
        <p:spPr>
          <a:xfrm>
            <a:off x="4140200" y="1331864"/>
            <a:ext cx="3306494" cy="608852"/>
          </a:xfrm>
          <a:prstGeom prst="rect">
            <a:avLst/>
          </a:pr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75585A9-6AA7-0C02-4063-B5B38CDD260F}"/>
              </a:ext>
            </a:extLst>
          </p:cNvPr>
          <p:cNvSpPr txBox="1"/>
          <p:nvPr/>
        </p:nvSpPr>
        <p:spPr>
          <a:xfrm>
            <a:off x="4156813" y="1382601"/>
            <a:ext cx="3312368" cy="215444"/>
          </a:xfrm>
          <a:prstGeom prst="rect">
            <a:avLst/>
          </a:prstGeom>
          <a:noFill/>
        </p:spPr>
        <p:txBody>
          <a:bodyPr wrap="square" rtlCol="0">
            <a:spAutoFit/>
          </a:bodyPr>
          <a:lstStyle/>
          <a:p>
            <a:r>
              <a:rPr kumimoji="1" lang="ja-JP" altLang="en-US" sz="800" b="1" dirty="0">
                <a:solidFill>
                  <a:schemeClr val="bg1"/>
                </a:solidFill>
                <a:latin typeface="Meiryo UI" panose="020B0604030504040204" pitchFamily="50" charset="-128"/>
                <a:ea typeface="Meiryo UI" panose="020B0604030504040204" pitchFamily="50" charset="-128"/>
              </a:rPr>
              <a:t>賃貸マンション</a:t>
            </a:r>
            <a:r>
              <a:rPr kumimoji="1" lang="ja-JP" altLang="en-US" sz="700" b="1" dirty="0">
                <a:solidFill>
                  <a:schemeClr val="bg1"/>
                </a:solidFill>
                <a:latin typeface="Meiryo UI" panose="020B0604030504040204" pitchFamily="50" charset="-128"/>
                <a:ea typeface="Meiryo UI" panose="020B0604030504040204" pitchFamily="50" charset="-128"/>
              </a:rPr>
              <a:t>を</a:t>
            </a:r>
            <a:r>
              <a:rPr kumimoji="1" lang="ja-JP" altLang="en-US" sz="800" b="1" dirty="0">
                <a:solidFill>
                  <a:schemeClr val="bg1"/>
                </a:solidFill>
                <a:latin typeface="Meiryo UI" panose="020B0604030504040204" pitchFamily="50" charset="-128"/>
                <a:ea typeface="Meiryo UI" panose="020B0604030504040204" pitchFamily="50" charset="-128"/>
              </a:rPr>
              <a:t>相続</a:t>
            </a:r>
            <a:r>
              <a:rPr kumimoji="1" lang="ja-JP" altLang="en-US" sz="600" b="1" dirty="0">
                <a:solidFill>
                  <a:schemeClr val="bg1"/>
                </a:solidFill>
                <a:latin typeface="Meiryo UI" panose="020B0604030504040204" pitchFamily="50" charset="-128"/>
                <a:ea typeface="Meiryo UI" panose="020B0604030504040204" pitchFamily="50" charset="-128"/>
              </a:rPr>
              <a:t>してしまった</a:t>
            </a:r>
            <a:r>
              <a:rPr lang="ja-JP" altLang="en-US" sz="800" b="1" dirty="0">
                <a:solidFill>
                  <a:schemeClr val="bg1"/>
                </a:solidFill>
                <a:latin typeface="Meiryo UI" panose="020B0604030504040204" pitchFamily="50" charset="-128"/>
                <a:ea typeface="Meiryo UI" panose="020B0604030504040204" pitchFamily="50" charset="-128"/>
              </a:rPr>
              <a:t>不動産オーナー</a:t>
            </a:r>
            <a:r>
              <a:rPr lang="ja-JP" altLang="en-US" sz="700" b="1" dirty="0">
                <a:solidFill>
                  <a:schemeClr val="bg1"/>
                </a:solidFill>
                <a:latin typeface="Meiryo UI" panose="020B0604030504040204" pitchFamily="50" charset="-128"/>
                <a:ea typeface="Meiryo UI" panose="020B0604030504040204" pitchFamily="50" charset="-128"/>
              </a:rPr>
              <a:t>様へ</a:t>
            </a:r>
            <a:endParaRPr kumimoji="1" lang="ja-JP" altLang="en-US" sz="800" b="1" dirty="0">
              <a:solidFill>
                <a:schemeClr val="bg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1CCF4E29-4D26-B48C-9CF4-03D786CD79CC}"/>
              </a:ext>
            </a:extLst>
          </p:cNvPr>
          <p:cNvSpPr txBox="1"/>
          <p:nvPr/>
        </p:nvSpPr>
        <p:spPr>
          <a:xfrm>
            <a:off x="4541313" y="1582458"/>
            <a:ext cx="2736304" cy="338554"/>
          </a:xfrm>
          <a:prstGeom prst="rect">
            <a:avLst/>
          </a:prstGeom>
          <a:noFill/>
        </p:spPr>
        <p:txBody>
          <a:bodyPr wrap="square" rtlCol="0">
            <a:spAutoFit/>
          </a:bodyPr>
          <a:lstStyle/>
          <a:p>
            <a:r>
              <a:rPr kumimoji="1" lang="ja-JP" altLang="en-US" sz="800" b="1" dirty="0">
                <a:solidFill>
                  <a:schemeClr val="tx1">
                    <a:lumMod val="75000"/>
                    <a:lumOff val="25000"/>
                  </a:schemeClr>
                </a:solidFill>
                <a:latin typeface="Meiryo UI" panose="020B0604030504040204" pitchFamily="50" charset="-128"/>
                <a:ea typeface="Meiryo UI" panose="020B0604030504040204" pitchFamily="50" charset="-128"/>
              </a:rPr>
              <a:t>オヤジが生きてる間に、ちゃんと引き継いどくべきやったなぁーと</a:t>
            </a:r>
            <a:endParaRPr kumimoji="1" lang="en-US" altLang="ja-JP" sz="800" b="1" dirty="0">
              <a:solidFill>
                <a:schemeClr val="tx1">
                  <a:lumMod val="75000"/>
                  <a:lumOff val="25000"/>
                </a:schemeClr>
              </a:solidFill>
              <a:latin typeface="Meiryo UI" panose="020B0604030504040204" pitchFamily="50" charset="-128"/>
              <a:ea typeface="Meiryo UI" panose="020B0604030504040204" pitchFamily="50" charset="-128"/>
            </a:endParaRPr>
          </a:p>
          <a:p>
            <a:r>
              <a:rPr lang="ja-JP" altLang="en-US" sz="800" b="1" dirty="0">
                <a:solidFill>
                  <a:schemeClr val="tx1">
                    <a:lumMod val="75000"/>
                    <a:lumOff val="25000"/>
                  </a:schemeClr>
                </a:solidFill>
                <a:latin typeface="Meiryo UI" panose="020B0604030504040204" pitchFamily="50" charset="-128"/>
                <a:ea typeface="Meiryo UI" panose="020B0604030504040204" pitchFamily="50" charset="-128"/>
              </a:rPr>
              <a:t>途方に暮れてませんか？</a:t>
            </a:r>
            <a:endParaRPr kumimoji="1" lang="ja-JP" altLang="en-US" sz="800" b="1" dirty="0">
              <a:solidFill>
                <a:schemeClr val="tx1">
                  <a:lumMod val="75000"/>
                  <a:lumOff val="25000"/>
                </a:schemeClr>
              </a:solidFill>
              <a:latin typeface="Meiryo UI" panose="020B0604030504040204" pitchFamily="50" charset="-128"/>
              <a:ea typeface="Meiryo UI" panose="020B0604030504040204" pitchFamily="50" charset="-128"/>
            </a:endParaRPr>
          </a:p>
        </p:txBody>
      </p:sp>
      <p:pic>
        <p:nvPicPr>
          <p:cNvPr id="9" name="図 8" descr="矢印&#10;&#10;自動的に生成された説明">
            <a:extLst>
              <a:ext uri="{FF2B5EF4-FFF2-40B4-BE49-F238E27FC236}">
                <a16:creationId xmlns:a16="http://schemas.microsoft.com/office/drawing/2014/main" id="{14E137E6-E4A5-66D8-5E47-24E4F04DE0F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647378">
            <a:off x="6215149" y="1466414"/>
            <a:ext cx="936104" cy="936104"/>
          </a:xfrm>
          <a:prstGeom prst="rect">
            <a:avLst/>
          </a:prstGeom>
        </p:spPr>
      </p:pic>
      <p:sp>
        <p:nvSpPr>
          <p:cNvPr id="12" name="テキスト ボックス 11">
            <a:extLst>
              <a:ext uri="{FF2B5EF4-FFF2-40B4-BE49-F238E27FC236}">
                <a16:creationId xmlns:a16="http://schemas.microsoft.com/office/drawing/2014/main" id="{162DFFDC-159B-E544-1FE9-C9366B2AF8EF}"/>
              </a:ext>
            </a:extLst>
          </p:cNvPr>
          <p:cNvSpPr txBox="1"/>
          <p:nvPr/>
        </p:nvSpPr>
        <p:spPr>
          <a:xfrm>
            <a:off x="4688022" y="2062192"/>
            <a:ext cx="1847896" cy="646331"/>
          </a:xfrm>
          <a:prstGeom prst="rect">
            <a:avLst/>
          </a:prstGeom>
          <a:noFill/>
        </p:spPr>
        <p:txBody>
          <a:bodyPr wrap="square" rtlCol="0">
            <a:spAutoFit/>
          </a:bodyPr>
          <a:lstStyle/>
          <a:p>
            <a:r>
              <a:rPr kumimoji="1" lang="ja-JP" altLang="en-US" sz="600" b="1" dirty="0"/>
              <a:t>　　もう大丈夫ですよ！安心してください！</a:t>
            </a:r>
            <a:endParaRPr kumimoji="1" lang="en-US" altLang="ja-JP" sz="600" b="1" dirty="0"/>
          </a:p>
          <a:p>
            <a:r>
              <a:rPr lang="ja-JP" altLang="en-US" sz="600" b="1" dirty="0"/>
              <a:t>そうなんです。不動産オーナーって意外とやる事が</a:t>
            </a:r>
            <a:endParaRPr lang="en-US" altLang="ja-JP" sz="600" b="1" dirty="0"/>
          </a:p>
          <a:p>
            <a:r>
              <a:rPr lang="ja-JP" altLang="en-US" sz="600" b="1" dirty="0"/>
              <a:t>多くてね、心の準備ができてないと「これ、どうしたらええねん！」って途方に暮れちゃいますよね。</a:t>
            </a:r>
            <a:endParaRPr lang="en-US" altLang="ja-JP" sz="600" b="1" dirty="0"/>
          </a:p>
          <a:p>
            <a:r>
              <a:rPr kumimoji="1" lang="ja-JP" altLang="en-US" sz="600" b="1" dirty="0"/>
              <a:t>　そんな貴方のお役に立ちたくて不動産オーナーの</a:t>
            </a:r>
            <a:endParaRPr kumimoji="1" lang="en-US" altLang="ja-JP" sz="600" b="1" dirty="0"/>
          </a:p>
          <a:p>
            <a:r>
              <a:rPr lang="ja-JP" altLang="en-US" sz="600" b="1" dirty="0"/>
              <a:t>　　　　コミュニティーを運営しています。</a:t>
            </a:r>
            <a:endParaRPr kumimoji="1" lang="ja-JP" altLang="en-US" sz="600" b="1" dirty="0"/>
          </a:p>
        </p:txBody>
      </p:sp>
      <p:sp>
        <p:nvSpPr>
          <p:cNvPr id="10" name="テキスト ボックス 9">
            <a:extLst>
              <a:ext uri="{FF2B5EF4-FFF2-40B4-BE49-F238E27FC236}">
                <a16:creationId xmlns:a16="http://schemas.microsoft.com/office/drawing/2014/main" id="{C6701459-986F-9D79-2DD2-0319D5742FA6}"/>
              </a:ext>
            </a:extLst>
          </p:cNvPr>
          <p:cNvSpPr txBox="1"/>
          <p:nvPr/>
        </p:nvSpPr>
        <p:spPr>
          <a:xfrm>
            <a:off x="4572370" y="3026522"/>
            <a:ext cx="1056700" cy="261610"/>
          </a:xfrm>
          <a:prstGeom prst="rect">
            <a:avLst/>
          </a:prstGeom>
          <a:noFill/>
        </p:spPr>
        <p:txBody>
          <a:bodyPr wrap="none" rtlCol="0">
            <a:spAutoFit/>
          </a:bodyPr>
          <a:lstStyle/>
          <a:p>
            <a:r>
              <a:rPr lang="ja-JP" altLang="en-US" sz="1100" b="1" spc="600" dirty="0">
                <a:latin typeface="BIZ UDPゴシック" panose="020B0400000000000000" pitchFamily="50" charset="-128"/>
                <a:ea typeface="BIZ UDPゴシック" panose="020B0400000000000000" pitchFamily="50" charset="-128"/>
              </a:rPr>
              <a:t>山田太郎</a:t>
            </a:r>
            <a:endParaRPr kumimoji="1" lang="ja-JP" altLang="en-US" sz="1050" b="1" spc="6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8A2AB0DE-A5EB-C17B-D169-584E7DEB47B0}"/>
              </a:ext>
            </a:extLst>
          </p:cNvPr>
          <p:cNvSpPr txBox="1"/>
          <p:nvPr/>
        </p:nvSpPr>
        <p:spPr>
          <a:xfrm>
            <a:off x="4114518" y="3064994"/>
            <a:ext cx="505267" cy="184666"/>
          </a:xfrm>
          <a:prstGeom prst="rect">
            <a:avLst/>
          </a:prstGeom>
          <a:noFill/>
        </p:spPr>
        <p:txBody>
          <a:bodyPr wrap="none" rtlCol="0">
            <a:spAutoFit/>
          </a:bodyPr>
          <a:lstStyle/>
          <a:p>
            <a:r>
              <a:rPr lang="ja-JP" altLang="en-US" sz="600" spc="300" dirty="0">
                <a:latin typeface="BIZ UDPゴシック" panose="020B0400000000000000" pitchFamily="50" charset="-128"/>
                <a:ea typeface="BIZ UDPゴシック" panose="020B0400000000000000" pitchFamily="50" charset="-128"/>
              </a:rPr>
              <a:t>主　宰</a:t>
            </a:r>
            <a:endParaRPr kumimoji="1" lang="ja-JP" altLang="en-US" sz="600" spc="300" dirty="0">
              <a:latin typeface="BIZ UDPゴシック" panose="020B0400000000000000" pitchFamily="50" charset="-128"/>
              <a:ea typeface="BIZ UDPゴシック" panose="020B0400000000000000" pitchFamily="50" charset="-128"/>
            </a:endParaRPr>
          </a:p>
        </p:txBody>
      </p:sp>
      <p:sp>
        <p:nvSpPr>
          <p:cNvPr id="14" name="テキスト ボックス 13">
            <a:extLst>
              <a:ext uri="{FF2B5EF4-FFF2-40B4-BE49-F238E27FC236}">
                <a16:creationId xmlns:a16="http://schemas.microsoft.com/office/drawing/2014/main" id="{BC59DD25-3A1A-33DA-C00A-0EFB83B5D8C9}"/>
              </a:ext>
            </a:extLst>
          </p:cNvPr>
          <p:cNvSpPr txBox="1"/>
          <p:nvPr/>
        </p:nvSpPr>
        <p:spPr>
          <a:xfrm>
            <a:off x="4615582" y="2926495"/>
            <a:ext cx="925253" cy="169277"/>
          </a:xfrm>
          <a:prstGeom prst="rect">
            <a:avLst/>
          </a:prstGeom>
          <a:noFill/>
        </p:spPr>
        <p:txBody>
          <a:bodyPr wrap="none" rtlCol="0">
            <a:spAutoFit/>
          </a:bodyPr>
          <a:lstStyle/>
          <a:p>
            <a:r>
              <a:rPr lang="ja-JP" altLang="en-US" spc="300" dirty="0">
                <a:latin typeface="BIZ UDPゴシック" panose="020B0400000000000000" pitchFamily="50" charset="-128"/>
                <a:ea typeface="BIZ UDPゴシック" panose="020B0400000000000000" pitchFamily="50" charset="-128"/>
              </a:rPr>
              <a:t>やまだ 　たろう</a:t>
            </a:r>
            <a:endParaRPr kumimoji="1" lang="ja-JP" altLang="en-US" spc="300" dirty="0">
              <a:latin typeface="BIZ UDPゴシック" panose="020B0400000000000000" pitchFamily="50" charset="-128"/>
              <a:ea typeface="BIZ UDPゴシック" panose="020B0400000000000000" pitchFamily="50" charset="-128"/>
            </a:endParaRPr>
          </a:p>
        </p:txBody>
      </p:sp>
      <p:sp>
        <p:nvSpPr>
          <p:cNvPr id="15" name="テキスト ボックス 14">
            <a:extLst>
              <a:ext uri="{FF2B5EF4-FFF2-40B4-BE49-F238E27FC236}">
                <a16:creationId xmlns:a16="http://schemas.microsoft.com/office/drawing/2014/main" id="{BC8F1966-0E18-31B7-0521-CCEB8FB52F54}"/>
              </a:ext>
            </a:extLst>
          </p:cNvPr>
          <p:cNvSpPr txBox="1"/>
          <p:nvPr/>
        </p:nvSpPr>
        <p:spPr>
          <a:xfrm>
            <a:off x="5461681" y="2923037"/>
            <a:ext cx="1217000" cy="369332"/>
          </a:xfrm>
          <a:prstGeom prst="rect">
            <a:avLst/>
          </a:prstGeom>
          <a:noFill/>
        </p:spPr>
        <p:txBody>
          <a:bodyPr wrap="none" rtlCol="0">
            <a:spAutoFit/>
          </a:bodyPr>
          <a:lstStyle/>
          <a:p>
            <a:r>
              <a:rPr kumimoji="1" lang="ja-JP" altLang="en-US" sz="600" dirty="0">
                <a:latin typeface="BIZ UDPゴシック" panose="020B0400000000000000" pitchFamily="50" charset="-128"/>
                <a:ea typeface="BIZ UDPゴシック" panose="020B0400000000000000" pitchFamily="50" charset="-128"/>
              </a:rPr>
              <a:t>〒</a:t>
            </a:r>
            <a:r>
              <a:rPr kumimoji="1" lang="en-US" altLang="ja-JP" sz="600" dirty="0">
                <a:latin typeface="BIZ UDPゴシック" panose="020B0400000000000000" pitchFamily="50" charset="-128"/>
                <a:ea typeface="BIZ UDPゴシック" panose="020B0400000000000000" pitchFamily="50" charset="-128"/>
              </a:rPr>
              <a:t>000-0000</a:t>
            </a:r>
          </a:p>
          <a:p>
            <a:r>
              <a:rPr kumimoji="1" lang="ja-JP" altLang="en-US" sz="600" dirty="0">
                <a:latin typeface="BIZ UDPゴシック" panose="020B0400000000000000" pitchFamily="50" charset="-128"/>
                <a:ea typeface="BIZ UDPゴシック" panose="020B0400000000000000" pitchFamily="50" charset="-128"/>
              </a:rPr>
              <a:t>大阪</a:t>
            </a:r>
            <a:r>
              <a:rPr kumimoji="1" lang="zh-CN" altLang="en-US" sz="600" dirty="0">
                <a:latin typeface="BIZ UDPゴシック" panose="020B0400000000000000" pitchFamily="50" charset="-128"/>
                <a:ea typeface="BIZ UDPゴシック" panose="020B0400000000000000" pitchFamily="50" charset="-128"/>
              </a:rPr>
              <a:t>市</a:t>
            </a:r>
            <a:r>
              <a:rPr kumimoji="1" lang="ja-JP" altLang="en-US" sz="600" dirty="0">
                <a:latin typeface="BIZ UDPゴシック" panose="020B0400000000000000" pitchFamily="50" charset="-128"/>
                <a:ea typeface="BIZ UDPゴシック" panose="020B0400000000000000" pitchFamily="50" charset="-128"/>
              </a:rPr>
              <a:t>中央区〇〇町</a:t>
            </a:r>
            <a:r>
              <a:rPr kumimoji="1" lang="en-US" altLang="ja-JP" sz="600" dirty="0">
                <a:latin typeface="BIZ UDPゴシック" panose="020B0400000000000000" pitchFamily="50" charset="-128"/>
                <a:ea typeface="BIZ UDPゴシック" panose="020B0400000000000000" pitchFamily="50" charset="-128"/>
              </a:rPr>
              <a:t>1-1-1</a:t>
            </a:r>
            <a:endParaRPr kumimoji="1" lang="en-US" altLang="zh-CN" sz="600" dirty="0">
              <a:latin typeface="BIZ UDPゴシック" panose="020B0400000000000000" pitchFamily="50" charset="-128"/>
              <a:ea typeface="BIZ UDPゴシック" panose="020B0400000000000000" pitchFamily="50" charset="-128"/>
            </a:endParaRPr>
          </a:p>
          <a:p>
            <a:r>
              <a:rPr kumimoji="1" lang="en-US" altLang="ja-JP" sz="600" dirty="0">
                <a:latin typeface="BIZ UDPゴシック" panose="020B0400000000000000" pitchFamily="50" charset="-128"/>
                <a:ea typeface="BIZ UDPゴシック" panose="020B0400000000000000" pitchFamily="50" charset="-128"/>
              </a:rPr>
              <a:t>Mobile</a:t>
            </a:r>
            <a:r>
              <a:rPr kumimoji="1" lang="ja-JP" altLang="en-US" sz="600" dirty="0">
                <a:latin typeface="BIZ UDPゴシック" panose="020B0400000000000000" pitchFamily="50" charset="-128"/>
                <a:ea typeface="BIZ UDPゴシック" panose="020B0400000000000000" pitchFamily="50" charset="-128"/>
              </a:rPr>
              <a:t>：</a:t>
            </a:r>
            <a:r>
              <a:rPr kumimoji="1" lang="en-US" altLang="ja-JP" sz="600" dirty="0">
                <a:latin typeface="BIZ UDPゴシック" panose="020B0400000000000000" pitchFamily="50" charset="-128"/>
                <a:ea typeface="BIZ UDPゴシック" panose="020B0400000000000000" pitchFamily="50" charset="-128"/>
              </a:rPr>
              <a:t>080-0000-0000</a:t>
            </a:r>
          </a:p>
        </p:txBody>
      </p:sp>
      <p:sp>
        <p:nvSpPr>
          <p:cNvPr id="16" name="テキスト ボックス 15">
            <a:extLst>
              <a:ext uri="{FF2B5EF4-FFF2-40B4-BE49-F238E27FC236}">
                <a16:creationId xmlns:a16="http://schemas.microsoft.com/office/drawing/2014/main" id="{163C4CE8-4F33-F112-CD05-A23A412265C7}"/>
              </a:ext>
            </a:extLst>
          </p:cNvPr>
          <p:cNvSpPr txBox="1"/>
          <p:nvPr/>
        </p:nvSpPr>
        <p:spPr>
          <a:xfrm>
            <a:off x="4118721" y="2798969"/>
            <a:ext cx="1415772" cy="215444"/>
          </a:xfrm>
          <a:prstGeom prst="rect">
            <a:avLst/>
          </a:prstGeom>
          <a:noFill/>
          <a:ln>
            <a:noFill/>
          </a:ln>
        </p:spPr>
        <p:txBody>
          <a:bodyPr wrap="none" rtlCol="0">
            <a:spAutoFit/>
          </a:bodyPr>
          <a:lstStyle/>
          <a:p>
            <a:r>
              <a:rPr kumimoji="1" lang="ja-JP" altLang="en-US" sz="800" b="1" dirty="0">
                <a:latin typeface="メイリオ" panose="020B0604030504040204" pitchFamily="50" charset="-128"/>
                <a:ea typeface="メイリオ" panose="020B0604030504040204" pitchFamily="50" charset="-128"/>
              </a:rPr>
              <a:t>シン・不動産オーナーの会</a:t>
            </a:r>
          </a:p>
        </p:txBody>
      </p:sp>
      <p:sp>
        <p:nvSpPr>
          <p:cNvPr id="2" name="正方形/長方形 1">
            <a:extLst>
              <a:ext uri="{FF2B5EF4-FFF2-40B4-BE49-F238E27FC236}">
                <a16:creationId xmlns:a16="http://schemas.microsoft.com/office/drawing/2014/main" id="{0D95CBB1-3D5D-ADF2-BC1D-C174969FDA2E}"/>
              </a:ext>
            </a:extLst>
          </p:cNvPr>
          <p:cNvSpPr/>
          <p:nvPr/>
        </p:nvSpPr>
        <p:spPr>
          <a:xfrm>
            <a:off x="1017667" y="1374936"/>
            <a:ext cx="1454244" cy="230832"/>
          </a:xfrm>
          <a:prstGeom prst="rect">
            <a:avLst/>
          </a:prstGeom>
          <a:noFill/>
        </p:spPr>
        <p:txBody>
          <a:bodyPr wrap="none" lIns="91440" tIns="45720" rIns="91440" bIns="45720">
            <a:spAutoFit/>
          </a:bodyPr>
          <a:lstStyle/>
          <a:p>
            <a:pPr algn="ctr"/>
            <a:r>
              <a:rPr lang="ja-JP" altLang="en-US" sz="900" b="0" cap="none" spc="0" dirty="0">
                <a:ln w="0"/>
                <a:solidFill>
                  <a:schemeClr val="tx1"/>
                </a:solidFill>
                <a:effectLst>
                  <a:outerShdw blurRad="38100" dist="19050" dir="2700000" algn="tl" rotWithShape="0">
                    <a:schemeClr val="dk1">
                      <a:alpha val="40000"/>
                    </a:schemeClr>
                  </a:outerShdw>
                </a:effectLst>
                <a:latin typeface="UD デジタル 教科書体 N-B" panose="02020700000000000000" pitchFamily="17" charset="-128"/>
                <a:ea typeface="UD デジタル 教科書体 N-B" panose="02020700000000000000" pitchFamily="17" charset="-128"/>
              </a:rPr>
              <a:t>山田太郎のプロフィール</a:t>
            </a:r>
          </a:p>
        </p:txBody>
      </p:sp>
      <p:sp>
        <p:nvSpPr>
          <p:cNvPr id="3" name="テキスト ボックス 2">
            <a:extLst>
              <a:ext uri="{FF2B5EF4-FFF2-40B4-BE49-F238E27FC236}">
                <a16:creationId xmlns:a16="http://schemas.microsoft.com/office/drawing/2014/main" id="{B80B735A-1A21-3AF5-85AB-99B5CF88882C}"/>
              </a:ext>
            </a:extLst>
          </p:cNvPr>
          <p:cNvSpPr txBox="1"/>
          <p:nvPr/>
        </p:nvSpPr>
        <p:spPr>
          <a:xfrm>
            <a:off x="858889" y="1551712"/>
            <a:ext cx="1778669" cy="1754326"/>
          </a:xfrm>
          <a:prstGeom prst="rect">
            <a:avLst/>
          </a:prstGeom>
          <a:noFill/>
        </p:spPr>
        <p:txBody>
          <a:bodyPr wrap="square" rtlCol="0">
            <a:spAutoFit/>
          </a:bodyPr>
          <a:lstStyle/>
          <a:p>
            <a:r>
              <a:rPr kumimoji="1" lang="ja-JP" altLang="en-US" sz="600" dirty="0">
                <a:latin typeface="メイリオ" panose="020B0604030504040204" pitchFamily="50" charset="-128"/>
                <a:ea typeface="メイリオ" panose="020B0604030504040204" pitchFamily="50" charset="-128"/>
              </a:rPr>
              <a:t>●大阪市市在住。妻と</a:t>
            </a:r>
            <a:r>
              <a:rPr lang="ja-JP" altLang="en-US" sz="600" dirty="0">
                <a:latin typeface="メイリオ" panose="020B0604030504040204" pitchFamily="50" charset="-128"/>
                <a:ea typeface="メイリオ" panose="020B0604030504040204" pitchFamily="50" charset="-128"/>
              </a:rPr>
              <a:t>子供</a:t>
            </a:r>
            <a:r>
              <a:rPr lang="en-US" altLang="ja-JP" sz="600" dirty="0">
                <a:latin typeface="メイリオ" panose="020B0604030504040204" pitchFamily="50" charset="-128"/>
                <a:ea typeface="メイリオ" panose="020B0604030504040204" pitchFamily="50" charset="-128"/>
              </a:rPr>
              <a:t>3</a:t>
            </a:r>
            <a:r>
              <a:rPr lang="ja-JP" altLang="en-US" sz="600" dirty="0">
                <a:latin typeface="メイリオ" panose="020B0604030504040204" pitchFamily="50" charset="-128"/>
                <a:ea typeface="メイリオ" panose="020B0604030504040204" pitchFamily="50" charset="-128"/>
              </a:rPr>
              <a:t>人の</a:t>
            </a:r>
            <a:r>
              <a:rPr lang="en-US" altLang="ja-JP" sz="600" dirty="0">
                <a:latin typeface="メイリオ" panose="020B0604030504040204" pitchFamily="50" charset="-128"/>
                <a:ea typeface="メイリオ" panose="020B0604030504040204" pitchFamily="50" charset="-128"/>
              </a:rPr>
              <a:t>5</a:t>
            </a:r>
            <a:r>
              <a:rPr lang="ja-JP" altLang="en-US" sz="600" dirty="0">
                <a:latin typeface="メイリオ" panose="020B0604030504040204" pitchFamily="50" charset="-128"/>
                <a:ea typeface="メイリオ" panose="020B0604030504040204" pitchFamily="50" charset="-128"/>
              </a:rPr>
              <a:t>人家族。</a:t>
            </a:r>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●近大 </a:t>
            </a:r>
            <a:r>
              <a:rPr kumimoji="1" lang="zh-CN" altLang="en-US" sz="600" dirty="0">
                <a:latin typeface="メイリオ" panose="020B0604030504040204" pitchFamily="50" charset="-128"/>
                <a:ea typeface="メイリオ" panose="020B0604030504040204" pitchFamily="50" charset="-128"/>
              </a:rPr>
              <a:t>商経学部 商学科</a:t>
            </a:r>
            <a:r>
              <a:rPr kumimoji="1" lang="ja-JP" altLang="en-US" sz="600" dirty="0">
                <a:latin typeface="メイリオ" panose="020B0604030504040204" pitchFamily="50" charset="-128"/>
                <a:ea typeface="メイリオ" panose="020B0604030504040204" pitchFamily="50" charset="-128"/>
              </a:rPr>
              <a:t>出身。</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●九星気学を学ぶ立場なので誕生日は内緒。●血液型は</a:t>
            </a:r>
            <a:r>
              <a:rPr kumimoji="1" lang="en-US" altLang="ja-JP" sz="600" dirty="0">
                <a:latin typeface="メイリオ" panose="020B0604030504040204" pitchFamily="50" charset="-128"/>
                <a:ea typeface="メイリオ" panose="020B0604030504040204" pitchFamily="50" charset="-128"/>
              </a:rPr>
              <a:t>A</a:t>
            </a:r>
            <a:r>
              <a:rPr lang="ja-JP" altLang="en-US" sz="600" dirty="0">
                <a:latin typeface="メイリオ" panose="020B0604030504040204" pitchFamily="50" charset="-128"/>
                <a:ea typeface="メイリオ" panose="020B0604030504040204" pitchFamily="50" charset="-128"/>
              </a:rPr>
              <a:t>型。動物占いは面倒見の良い</a:t>
            </a:r>
            <a:endParaRPr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クロヒョウ。</a:t>
            </a:r>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●鶏大好き人間！</a:t>
            </a:r>
            <a:r>
              <a:rPr kumimoji="1" lang="en-US" altLang="ja-JP" sz="600" dirty="0">
                <a:latin typeface="メイリオ" panose="020B0604030504040204" pitchFamily="50" charset="-128"/>
                <a:ea typeface="メイリオ" panose="020B0604030504040204" pitchFamily="50" charset="-128"/>
              </a:rPr>
              <a:t>【</a:t>
            </a:r>
            <a:r>
              <a:rPr kumimoji="1" lang="ja-JP" altLang="en-US" sz="600" dirty="0">
                <a:latin typeface="メイリオ" panose="020B0604030504040204" pitchFamily="50" charset="-128"/>
                <a:ea typeface="メイリオ" panose="020B0604030504040204" pitchFamily="50" charset="-128"/>
              </a:rPr>
              <a:t>鶏好きに悪い人はいない</a:t>
            </a:r>
            <a:r>
              <a:rPr kumimoji="1" lang="en-US" altLang="ja-JP" sz="600" dirty="0">
                <a:latin typeface="メイリオ" panose="020B0604030504040204" pitchFamily="50" charset="-128"/>
                <a:ea typeface="メイリオ" panose="020B0604030504040204" pitchFamily="50" charset="-128"/>
              </a:rPr>
              <a:t>】</a:t>
            </a:r>
            <a:r>
              <a:rPr kumimoji="1" lang="ja-JP" altLang="en-US" sz="600" dirty="0">
                <a:latin typeface="メイリオ" panose="020B0604030504040204" pitchFamily="50" charset="-128"/>
                <a:ea typeface="メイリオ" panose="020B0604030504040204" pitchFamily="50" charset="-128"/>
              </a:rPr>
              <a:t>というのは、経験則からの確信です！</a:t>
            </a:r>
            <a:endParaRPr kumimoji="1"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●キャンプは高校の時からやってます。無人島でのキャンプでは死にかけました！</a:t>
            </a:r>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●サーフィンは</a:t>
            </a:r>
            <a:r>
              <a:rPr kumimoji="1" lang="en-US" altLang="ja-JP" sz="600" dirty="0">
                <a:latin typeface="メイリオ" panose="020B0604030504040204" pitchFamily="50" charset="-128"/>
                <a:ea typeface="メイリオ" panose="020B0604030504040204" pitchFamily="50" charset="-128"/>
              </a:rPr>
              <a:t>22</a:t>
            </a:r>
            <a:r>
              <a:rPr kumimoji="1" lang="ja-JP" altLang="en-US" sz="600" dirty="0">
                <a:latin typeface="メイリオ" panose="020B0604030504040204" pitchFamily="50" charset="-128"/>
                <a:ea typeface="メイリオ" panose="020B0604030504040204" pitchFamily="50" charset="-128"/>
              </a:rPr>
              <a:t>歳から現在も継続中。もちろん冬でも波乗り致します。でもこむら返りには要注意！</a:t>
            </a:r>
            <a:endParaRPr kumimoji="1"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●建設関係の資格は</a:t>
            </a:r>
            <a:r>
              <a:rPr lang="en-US" altLang="ja-JP" sz="600" dirty="0">
                <a:latin typeface="メイリオ" panose="020B0604030504040204" pitchFamily="50" charset="-128"/>
                <a:ea typeface="メイリオ" panose="020B0604030504040204" pitchFamily="50" charset="-128"/>
              </a:rPr>
              <a:t>10</a:t>
            </a:r>
            <a:r>
              <a:rPr lang="ja-JP" altLang="en-US" sz="600" dirty="0">
                <a:latin typeface="メイリオ" panose="020B0604030504040204" pitchFamily="50" charset="-128"/>
                <a:ea typeface="メイリオ" panose="020B0604030504040204" pitchFamily="50" charset="-128"/>
              </a:rPr>
              <a:t>種類以上持ってます。</a:t>
            </a:r>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a:t>
            </a:r>
            <a:r>
              <a:rPr kumimoji="1" lang="en-US" altLang="ja-JP" sz="600" dirty="0">
                <a:latin typeface="メイリオ" panose="020B0604030504040204" pitchFamily="50" charset="-128"/>
                <a:ea typeface="メイリオ" panose="020B0604030504040204" pitchFamily="50" charset="-128"/>
              </a:rPr>
              <a:t>Life long learning</a:t>
            </a:r>
            <a:r>
              <a:rPr kumimoji="1" lang="ja-JP" altLang="en-US" sz="600" dirty="0">
                <a:latin typeface="メイリオ" panose="020B0604030504040204" pitchFamily="50" charset="-128"/>
                <a:ea typeface="メイリオ" panose="020B0604030504040204" pitchFamily="50" charset="-128"/>
              </a:rPr>
              <a:t>がモットー。人生いくつになってもの学び続けます。</a:t>
            </a:r>
            <a:endParaRPr kumimoji="1"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a:t>
            </a:r>
            <a:r>
              <a:rPr lang="en-US" altLang="ja-JP" sz="600" dirty="0">
                <a:latin typeface="メイリオ" panose="020B0604030504040204" pitchFamily="50" charset="-128"/>
                <a:ea typeface="メイリオ" panose="020B0604030504040204" pitchFamily="50" charset="-128"/>
              </a:rPr>
              <a:t>NLP</a:t>
            </a:r>
            <a:r>
              <a:rPr lang="ja-JP" altLang="en-US" sz="600" dirty="0">
                <a:latin typeface="メイリオ" panose="020B0604030504040204" pitchFamily="50" charset="-128"/>
                <a:ea typeface="メイリオ" panose="020B0604030504040204" pitchFamily="50" charset="-128"/>
              </a:rPr>
              <a:t>（神経言語プログラム）・</a:t>
            </a:r>
            <a:r>
              <a:rPr lang="en-US" altLang="ja-JP" sz="600" dirty="0">
                <a:latin typeface="メイリオ" panose="020B0604030504040204" pitchFamily="50" charset="-128"/>
                <a:ea typeface="メイリオ" panose="020B0604030504040204" pitchFamily="50" charset="-128"/>
              </a:rPr>
              <a:t>TA</a:t>
            </a:r>
            <a:r>
              <a:rPr lang="ja-JP" altLang="en-US" sz="600" dirty="0">
                <a:latin typeface="メイリオ" panose="020B0604030504040204" pitchFamily="50" charset="-128"/>
                <a:ea typeface="メイリオ" panose="020B0604030504040204" pitchFamily="50" charset="-128"/>
              </a:rPr>
              <a:t>（トランザクショナル アナリシス）も習得してます。</a:t>
            </a:r>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●悔いなき人生を送ることが私の欲望です！</a:t>
            </a:r>
            <a:endParaRPr lang="en-US" altLang="ja-JP" sz="600" dirty="0">
              <a:latin typeface="メイリオ" panose="020B0604030504040204" pitchFamily="50" charset="-128"/>
              <a:ea typeface="メイリオ" panose="020B0604030504040204" pitchFamily="50" charset="-128"/>
            </a:endParaRPr>
          </a:p>
        </p:txBody>
      </p:sp>
      <p:cxnSp>
        <p:nvCxnSpPr>
          <p:cNvPr id="11" name="直線コネクタ 10">
            <a:extLst>
              <a:ext uri="{FF2B5EF4-FFF2-40B4-BE49-F238E27FC236}">
                <a16:creationId xmlns:a16="http://schemas.microsoft.com/office/drawing/2014/main" id="{1730AAB1-F978-325E-C810-918A433B4B43}"/>
              </a:ext>
            </a:extLst>
          </p:cNvPr>
          <p:cNvCxnSpPr>
            <a:cxnSpLocks/>
          </p:cNvCxnSpPr>
          <p:nvPr/>
        </p:nvCxnSpPr>
        <p:spPr>
          <a:xfrm>
            <a:off x="2525343" y="1403871"/>
            <a:ext cx="0" cy="1840240"/>
          </a:xfrm>
          <a:prstGeom prst="line">
            <a:avLst/>
          </a:prstGeom>
          <a:ln w="15875" cap="rnd"/>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80795BED-E7F1-5BBB-651A-29748B3848C8}"/>
              </a:ext>
            </a:extLst>
          </p:cNvPr>
          <p:cNvSpPr/>
          <p:nvPr/>
        </p:nvSpPr>
        <p:spPr>
          <a:xfrm>
            <a:off x="2538369" y="1374936"/>
            <a:ext cx="1569660" cy="230832"/>
          </a:xfrm>
          <a:prstGeom prst="rect">
            <a:avLst/>
          </a:prstGeom>
          <a:noFill/>
        </p:spPr>
        <p:txBody>
          <a:bodyPr wrap="none" lIns="91440" tIns="45720" rIns="91440" bIns="45720">
            <a:spAutoFit/>
          </a:bodyPr>
          <a:lstStyle/>
          <a:p>
            <a:pPr algn="ctr"/>
            <a:r>
              <a:rPr lang="ja-JP" altLang="en-US" sz="900" b="0" cap="none" spc="0" dirty="0">
                <a:ln w="0"/>
                <a:solidFill>
                  <a:schemeClr val="tx1"/>
                </a:solidFill>
                <a:effectLst>
                  <a:outerShdw blurRad="38100" dist="19050" dir="2700000" algn="tl" rotWithShape="0">
                    <a:schemeClr val="dk1">
                      <a:alpha val="40000"/>
                    </a:schemeClr>
                  </a:outerShdw>
                </a:effectLst>
                <a:latin typeface="UD デジタル 教科書体 N-B" panose="02020700000000000000" pitchFamily="17" charset="-128"/>
                <a:ea typeface="UD デジタル 教科書体 N-B" panose="02020700000000000000" pitchFamily="17" charset="-128"/>
              </a:rPr>
              <a:t>不動産投資以外は全て失敗</a:t>
            </a:r>
          </a:p>
        </p:txBody>
      </p:sp>
      <p:sp>
        <p:nvSpPr>
          <p:cNvPr id="19" name="テキスト ボックス 18">
            <a:extLst>
              <a:ext uri="{FF2B5EF4-FFF2-40B4-BE49-F238E27FC236}">
                <a16:creationId xmlns:a16="http://schemas.microsoft.com/office/drawing/2014/main" id="{A606DE5E-99B9-6987-813A-9C0C8D7A0CA8}"/>
              </a:ext>
            </a:extLst>
          </p:cNvPr>
          <p:cNvSpPr txBox="1"/>
          <p:nvPr/>
        </p:nvSpPr>
        <p:spPr>
          <a:xfrm>
            <a:off x="2482940" y="1551712"/>
            <a:ext cx="1683360" cy="1754326"/>
          </a:xfrm>
          <a:prstGeom prst="rect">
            <a:avLst/>
          </a:prstGeom>
          <a:noFill/>
        </p:spPr>
        <p:txBody>
          <a:bodyPr wrap="square" rtlCol="0">
            <a:spAutoFit/>
          </a:bodyPr>
          <a:lstStyle/>
          <a:p>
            <a:r>
              <a:rPr kumimoji="1" lang="ja-JP" altLang="en-US" sz="600" dirty="0">
                <a:latin typeface="メイリオ" panose="020B0604030504040204" pitchFamily="50" charset="-128"/>
                <a:ea typeface="メイリオ" panose="020B0604030504040204" pitchFamily="50" charset="-128"/>
              </a:rPr>
              <a:t>私ねロバート・キヨサキの言うグワドラント通りの人生でした、途中まではね。会社員になるも</a:t>
            </a:r>
            <a:r>
              <a:rPr kumimoji="1" lang="en-US" altLang="ja-JP" sz="600" dirty="0">
                <a:latin typeface="メイリオ" panose="020B0604030504040204" pitchFamily="50" charset="-128"/>
                <a:ea typeface="メイリオ" panose="020B0604030504040204" pitchFamily="50" charset="-128"/>
              </a:rPr>
              <a:t>(E)</a:t>
            </a:r>
            <a:r>
              <a:rPr kumimoji="1" lang="ja-JP" altLang="en-US" sz="600" dirty="0">
                <a:latin typeface="メイリオ" panose="020B0604030504040204" pitchFamily="50" charset="-128"/>
                <a:ea typeface="メイリオ" panose="020B0604030504040204" pitchFamily="50" charset="-128"/>
              </a:rPr>
              <a:t>満員電車とスーツが嫌いで退職し、お金欲しさに独立！</a:t>
            </a:r>
            <a:r>
              <a:rPr kumimoji="1" lang="en-US" altLang="ja-JP" sz="600" dirty="0">
                <a:latin typeface="メイリオ" panose="020B0604030504040204" pitchFamily="50" charset="-128"/>
                <a:ea typeface="メイリオ" panose="020B0604030504040204" pitchFamily="50" charset="-128"/>
              </a:rPr>
              <a:t>(S)</a:t>
            </a:r>
            <a:r>
              <a:rPr kumimoji="1" lang="ja-JP" altLang="en-US" sz="600" dirty="0">
                <a:latin typeface="メイリオ" panose="020B0604030504040204" pitchFamily="50" charset="-128"/>
                <a:ea typeface="メイリオ" panose="020B0604030504040204" pitchFamily="50" charset="-128"/>
              </a:rPr>
              <a:t>頑張って職人</a:t>
            </a:r>
            <a:r>
              <a:rPr kumimoji="1" lang="en-US" altLang="ja-JP" sz="600" dirty="0">
                <a:latin typeface="メイリオ" panose="020B0604030504040204" pitchFamily="50" charset="-128"/>
                <a:ea typeface="メイリオ" panose="020B0604030504040204" pitchFamily="50" charset="-128"/>
              </a:rPr>
              <a:t>10</a:t>
            </a:r>
            <a:r>
              <a:rPr kumimoji="1" lang="ja-JP" altLang="en-US" sz="600" dirty="0">
                <a:latin typeface="メイリオ" panose="020B0604030504040204" pitchFamily="50" charset="-128"/>
                <a:ea typeface="メイリオ" panose="020B0604030504040204" pitchFamily="50" charset="-128"/>
              </a:rPr>
              <a:t>名程抱える会社の社長に！</a:t>
            </a:r>
            <a:r>
              <a:rPr kumimoji="1" lang="en-US" altLang="ja-JP" sz="600" dirty="0">
                <a:latin typeface="メイリオ" panose="020B0604030504040204" pitchFamily="50" charset="-128"/>
                <a:ea typeface="メイリオ" panose="020B0604030504040204" pitchFamily="50" charset="-128"/>
              </a:rPr>
              <a:t>(B)</a:t>
            </a:r>
            <a:r>
              <a:rPr kumimoji="1" lang="ja-JP" altLang="en-US" sz="600" dirty="0">
                <a:latin typeface="メイリオ" panose="020B0604030504040204" pitchFamily="50" charset="-128"/>
                <a:ea typeface="メイリオ" panose="020B0604030504040204" pitchFamily="50" charset="-128"/>
              </a:rPr>
              <a:t>そして仕上げの投資家人生のはずが（泣）。飲食店に出資するも店長に</a:t>
            </a:r>
            <a:r>
              <a:rPr kumimoji="1" lang="en-US" altLang="ja-JP" sz="600" dirty="0">
                <a:latin typeface="メイリオ" panose="020B0604030504040204" pitchFamily="50" charset="-128"/>
                <a:ea typeface="メイリオ" panose="020B0604030504040204" pitchFamily="50" charset="-128"/>
              </a:rPr>
              <a:t>2</a:t>
            </a:r>
            <a:r>
              <a:rPr kumimoji="1" lang="ja-JP" altLang="en-US" sz="600" dirty="0">
                <a:latin typeface="メイリオ" panose="020B0604030504040204" pitchFamily="50" charset="-128"/>
                <a:ea typeface="メイリオ" panose="020B0604030504040204" pitchFamily="50" charset="-128"/>
              </a:rPr>
              <a:t>回逃げられ閉店。もう１店舗は家賃が高過ぎ閉店。これに懲りないとこが私の長所！株式市場がオリンピック景気で沸く中、上場確実の未公開株の話が舞込み購入するも今じゃ上場の噂すらなく塩漬けに。懲りずに仮想通貨に手を出すも、スポンジスキームだったようでほぼ詐欺！話持ち掛けてきたヤツは既に音信不通。そんな痛い目に遭いながらも出会った不動産投資の世界。やっとリターンを得られるようになりました。私、投資に関しては皆さんのしくじり先生になれますかね？</a:t>
            </a:r>
          </a:p>
        </p:txBody>
      </p:sp>
      <p:pic>
        <p:nvPicPr>
          <p:cNvPr id="24" name="図 23" descr="親指を立てているビジネスマン">
            <a:extLst>
              <a:ext uri="{FF2B5EF4-FFF2-40B4-BE49-F238E27FC236}">
                <a16:creationId xmlns:a16="http://schemas.microsoft.com/office/drawing/2014/main" id="{21D9CB03-F472-F9C2-ACE1-A1C3FDCB3853}"/>
              </a:ext>
            </a:extLst>
          </p:cNvPr>
          <p:cNvPicPr>
            <a:picLocks noChangeAspect="1"/>
          </p:cNvPicPr>
          <p:nvPr/>
        </p:nvPicPr>
        <p:blipFill rotWithShape="1">
          <a:blip r:embed="rId5">
            <a:extLst>
              <a:ext uri="{28A0092B-C50C-407E-A947-70E740481C1C}">
                <a14:useLocalDpi xmlns:a14="http://schemas.microsoft.com/office/drawing/2010/main" val="0"/>
              </a:ext>
            </a:extLst>
          </a:blip>
          <a:srcRect b="41726"/>
          <a:stretch/>
        </p:blipFill>
        <p:spPr>
          <a:xfrm>
            <a:off x="6691508" y="2062192"/>
            <a:ext cx="761613" cy="1357903"/>
          </a:xfrm>
          <a:prstGeom prst="rect">
            <a:avLst/>
          </a:prstGeom>
        </p:spPr>
      </p:pic>
    </p:spTree>
    <p:extLst>
      <p:ext uri="{BB962C8B-B14F-4D97-AF65-F5344CB8AC3E}">
        <p14:creationId xmlns:p14="http://schemas.microsoft.com/office/powerpoint/2010/main" val="14866656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2510</TotalTime>
  <Words>485</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BIZ UDPゴシック</vt:lpstr>
      <vt:lpstr>Meiryo UI</vt:lpstr>
      <vt:lpstr>UD デジタル 教科書体 N-B</vt:lpstr>
      <vt:lpstr>メイリオ</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mht6</dc:creator>
  <cp:lastModifiedBy>洌崎博一</cp:lastModifiedBy>
  <cp:revision>54</cp:revision>
  <dcterms:created xsi:type="dcterms:W3CDTF">2015-02-26T01:18:33Z</dcterms:created>
  <dcterms:modified xsi:type="dcterms:W3CDTF">2023-01-29T06:44:23Z</dcterms:modified>
</cp:coreProperties>
</file>